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73"/>
  </p:notesMasterIdLst>
  <p:handoutMasterIdLst>
    <p:handoutMasterId r:id="rId74"/>
  </p:handoutMasterIdLst>
  <p:sldIdLst>
    <p:sldId id="4474" r:id="rId5"/>
    <p:sldId id="4475" r:id="rId6"/>
    <p:sldId id="4483" r:id="rId7"/>
    <p:sldId id="4540" r:id="rId8"/>
    <p:sldId id="4573" r:id="rId9"/>
    <p:sldId id="4572" r:id="rId10"/>
    <p:sldId id="302" r:id="rId11"/>
    <p:sldId id="4512" r:id="rId12"/>
    <p:sldId id="4522" r:id="rId13"/>
    <p:sldId id="289" r:id="rId14"/>
    <p:sldId id="309" r:id="rId15"/>
    <p:sldId id="4511" r:id="rId16"/>
    <p:sldId id="4503" r:id="rId17"/>
    <p:sldId id="291" r:id="rId18"/>
    <p:sldId id="4489" r:id="rId19"/>
    <p:sldId id="4515" r:id="rId20"/>
    <p:sldId id="290" r:id="rId21"/>
    <p:sldId id="4505" r:id="rId22"/>
    <p:sldId id="4507" r:id="rId23"/>
    <p:sldId id="294" r:id="rId24"/>
    <p:sldId id="297" r:id="rId25"/>
    <p:sldId id="299" r:id="rId26"/>
    <p:sldId id="4497" r:id="rId27"/>
    <p:sldId id="4553" r:id="rId28"/>
    <p:sldId id="4506" r:id="rId29"/>
    <p:sldId id="4504" r:id="rId30"/>
    <p:sldId id="4490" r:id="rId31"/>
    <p:sldId id="4501" r:id="rId32"/>
    <p:sldId id="310" r:id="rId33"/>
    <p:sldId id="4554" r:id="rId34"/>
    <p:sldId id="4519" r:id="rId35"/>
    <p:sldId id="4520" r:id="rId36"/>
    <p:sldId id="4555" r:id="rId37"/>
    <p:sldId id="301" r:id="rId38"/>
    <p:sldId id="4518" r:id="rId39"/>
    <p:sldId id="4491" r:id="rId40"/>
    <p:sldId id="4557" r:id="rId41"/>
    <p:sldId id="4488" r:id="rId42"/>
    <p:sldId id="4558" r:id="rId43"/>
    <p:sldId id="4484" r:id="rId44"/>
    <p:sldId id="311" r:id="rId45"/>
    <p:sldId id="4565" r:id="rId46"/>
    <p:sldId id="4570" r:id="rId47"/>
    <p:sldId id="4524" r:id="rId48"/>
    <p:sldId id="316" r:id="rId49"/>
    <p:sldId id="4566" r:id="rId50"/>
    <p:sldId id="4559" r:id="rId51"/>
    <p:sldId id="4560" r:id="rId52"/>
    <p:sldId id="4569" r:id="rId53"/>
    <p:sldId id="4568" r:id="rId54"/>
    <p:sldId id="4567" r:id="rId55"/>
    <p:sldId id="4561" r:id="rId56"/>
    <p:sldId id="4496" r:id="rId57"/>
    <p:sldId id="4495" r:id="rId58"/>
    <p:sldId id="4492" r:id="rId59"/>
    <p:sldId id="4571" r:id="rId60"/>
    <p:sldId id="4551" r:id="rId61"/>
    <p:sldId id="4552" r:id="rId62"/>
    <p:sldId id="308" r:id="rId63"/>
    <p:sldId id="4502" r:id="rId64"/>
    <p:sldId id="4562" r:id="rId65"/>
    <p:sldId id="4499" r:id="rId66"/>
    <p:sldId id="4563" r:id="rId67"/>
    <p:sldId id="4564" r:id="rId68"/>
    <p:sldId id="4498" r:id="rId69"/>
    <p:sldId id="4500" r:id="rId70"/>
    <p:sldId id="4494" r:id="rId71"/>
    <p:sldId id="4549" r:id="rId72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CDDEFF"/>
    <a:srgbClr val="5F5F5F"/>
    <a:srgbClr val="FFD961"/>
    <a:srgbClr val="920000"/>
    <a:srgbClr val="F2C80F"/>
    <a:srgbClr val="FF9933"/>
    <a:srgbClr val="000000"/>
    <a:srgbClr val="505050"/>
    <a:srgbClr val="49635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4975" autoAdjust="0"/>
  </p:normalViewPr>
  <p:slideViewPr>
    <p:cSldViewPr snapToGrid="0">
      <p:cViewPr varScale="1">
        <p:scale>
          <a:sx n="80" d="100"/>
          <a:sy n="80" d="100"/>
        </p:scale>
        <p:origin x="5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157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10/7/2021 11:06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3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4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0510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3411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4805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450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MSIPCMContentMarking" descr="{&quot;HashCode&quot;:231139426,&quot;Placement&quot;:&quot;Footer&quot;,&quot;Top&quot;:530.093,&quot;Left&quot;:0.0,&quot;SlideWidth&quot;:979,&quot;SlideHeight&quot;:550}">
            <a:extLst>
              <a:ext uri="{FF2B5EF4-FFF2-40B4-BE49-F238E27FC236}">
                <a16:creationId xmlns:a16="http://schemas.microsoft.com/office/drawing/2014/main" id="{B0C27DF8-9FA0-4EEF-9741-1DFBFD3CA659}"/>
              </a:ext>
            </a:extLst>
          </p:cNvPr>
          <p:cNvSpPr txBox="1"/>
          <p:nvPr userDrawn="1"/>
        </p:nvSpPr>
        <p:spPr>
          <a:xfrm>
            <a:off x="0" y="6732181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67" r:id="rId2"/>
    <p:sldLayoutId id="2147484570" r:id="rId3"/>
    <p:sldLayoutId id="2147484569" r:id="rId4"/>
    <p:sldLayoutId id="2147484573" r:id="rId5"/>
    <p:sldLayoutId id="2147484571" r:id="rId6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otykier/TabularEditor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PowerBiDevCamp/Multilanguage-Reports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86062"/>
          </a:xfrm>
        </p:spPr>
        <p:txBody>
          <a:bodyPr/>
          <a:lstStyle/>
          <a:p>
            <a:r>
              <a:rPr lang="en-US" dirty="0"/>
              <a:t>Localization in Power BI only supported at level of dataset definition</a:t>
            </a:r>
          </a:p>
          <a:p>
            <a:pPr lvl="1"/>
            <a:r>
              <a:rPr lang="en-US" dirty="0"/>
              <a:t>Report layout provides no support for localization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Metadata translations supported for the localization of dataset object properties</a:t>
            </a:r>
          </a:p>
          <a:p>
            <a:pPr lvl="1"/>
            <a:r>
              <a:rPr lang="en-US" dirty="0"/>
              <a:t>Dataset object types supporting localization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Hierarchy</a:t>
            </a:r>
          </a:p>
          <a:p>
            <a:pPr lvl="1"/>
            <a:r>
              <a:rPr lang="en-US" dirty="0"/>
              <a:t>Dataset object translation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0000"/>
                </a:solidFill>
              </a:rPr>
              <a:t>DisplayFolder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Report labels can be localized with metadata translations using specialized approach</a:t>
            </a:r>
          </a:p>
          <a:p>
            <a:pPr lvl="1"/>
            <a:r>
              <a:rPr lang="en-US" dirty="0"/>
              <a:t>Metadata translations cannot be used to localize row-based content (e.g. product names)</a:t>
            </a:r>
          </a:p>
          <a:p>
            <a:pPr lvl="1"/>
            <a:r>
              <a:rPr lang="en-US" dirty="0"/>
              <a:t>Metadata translations </a:t>
            </a:r>
            <a:r>
              <a:rPr lang="en-US" b="1" i="1" dirty="0">
                <a:solidFill>
                  <a:srgbClr val="7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7A2A-BA24-47E2-89A4-91601F77384C}"/>
              </a:ext>
            </a:extLst>
          </p:cNvPr>
          <p:cNvSpPr/>
          <p:nvPr/>
        </p:nvSpPr>
        <p:spPr>
          <a:xfrm>
            <a:off x="1446486" y="2313590"/>
            <a:ext cx="4493173" cy="15260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363F-0454-478A-B6C6-49D692786106}"/>
              </a:ext>
            </a:extLst>
          </p:cNvPr>
          <p:cNvSpPr/>
          <p:nvPr/>
        </p:nvSpPr>
        <p:spPr>
          <a:xfrm>
            <a:off x="1466192" y="3488120"/>
            <a:ext cx="4445877" cy="33895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PBIX File (ProductSales.pbix)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63809CD3-DC39-49B0-9C16-CF79DB8EE8B4}"/>
              </a:ext>
            </a:extLst>
          </p:cNvPr>
          <p:cNvSpPr/>
          <p:nvPr/>
        </p:nvSpPr>
        <p:spPr>
          <a:xfrm>
            <a:off x="3819733" y="2470004"/>
            <a:ext cx="1888793" cy="88202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000" i="1" dirty="0">
                <a:solidFill>
                  <a:schemeClr val="tx1"/>
                </a:solidFill>
              </a:rPr>
              <a:t>supports localization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EC361-38D2-4755-A6C6-3A5B8DE543FF}"/>
              </a:ext>
            </a:extLst>
          </p:cNvPr>
          <p:cNvSpPr/>
          <p:nvPr/>
        </p:nvSpPr>
        <p:spPr>
          <a:xfrm>
            <a:off x="1700232" y="2534327"/>
            <a:ext cx="1822520" cy="760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Report Layout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does not support localization</a:t>
            </a:r>
            <a:endParaRPr lang="en-US" sz="11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95D1-4753-4162-8E2C-15112D9E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Sales  - Live 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1A826E-2DE1-4AF9-8B19-9560128263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Live demo at </a:t>
            </a:r>
            <a:r>
              <a:rPr lang="en-US" dirty="0">
                <a:hlinkClick r:id="rId2"/>
              </a:rPr>
              <a:t>https://multilanguagereportdemo.azurewebsites.net/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English</a:t>
            </a:r>
          </a:p>
          <a:p>
            <a:pPr lvl="1"/>
            <a:r>
              <a:rPr lang="en-US" dirty="0"/>
              <a:t>Spanish</a:t>
            </a:r>
          </a:p>
          <a:p>
            <a:pPr lvl="1"/>
            <a:r>
              <a:rPr lang="en-US" dirty="0"/>
              <a:t>French</a:t>
            </a:r>
          </a:p>
          <a:p>
            <a:pPr lvl="1"/>
            <a:r>
              <a:rPr lang="en-US" dirty="0"/>
              <a:t>German</a:t>
            </a:r>
          </a:p>
          <a:p>
            <a:pPr lvl="1"/>
            <a:r>
              <a:rPr lang="en-US" dirty="0"/>
              <a:t>Dutch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1CAEF-56D7-4C79-A457-78463A489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"/>
          <a:stretch/>
        </p:blipFill>
        <p:spPr>
          <a:xfrm>
            <a:off x="2904302" y="1903088"/>
            <a:ext cx="8419052" cy="4705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07C57-A9F2-4739-9DCA-2B4A20B019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" t="997"/>
          <a:stretch/>
        </p:blipFill>
        <p:spPr>
          <a:xfrm>
            <a:off x="2912676" y="1903088"/>
            <a:ext cx="8412781" cy="4699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AF5D8-4201-4DA4-B310-FFA1863CB4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" t="821"/>
          <a:stretch/>
        </p:blipFill>
        <p:spPr>
          <a:xfrm>
            <a:off x="2907451" y="1908313"/>
            <a:ext cx="8417400" cy="471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AC330-7168-4FEC-A0C1-6BFA7A6E2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7" t="762" r="-1"/>
          <a:stretch/>
        </p:blipFill>
        <p:spPr>
          <a:xfrm>
            <a:off x="2902226" y="1913536"/>
            <a:ext cx="8418340" cy="4716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E35BC-681B-46F6-B638-DD929FE6FD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5" t="900" b="1"/>
          <a:stretch/>
        </p:blipFill>
        <p:spPr>
          <a:xfrm>
            <a:off x="2917901" y="1908313"/>
            <a:ext cx="8410744" cy="4745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604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649B-5EB4-4614-8AD3-B7DEC347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Content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4555-CE98-4132-BEB9-D0BB28C1E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92963"/>
          </a:xfrm>
        </p:spPr>
        <p:txBody>
          <a:bodyPr/>
          <a:lstStyle/>
          <a:p>
            <a:r>
              <a:rPr lang="en-US" dirty="0"/>
              <a:t>Metadata translations cannot be used to localize row-based content</a:t>
            </a:r>
          </a:p>
          <a:p>
            <a:pPr lvl="1"/>
            <a:r>
              <a:rPr lang="en-US" dirty="0"/>
              <a:t>Metadata translations cannot localize actual data in dataset (e.g. product names)</a:t>
            </a:r>
          </a:p>
          <a:p>
            <a:pPr lvl="1"/>
            <a:endParaRPr lang="en-US" dirty="0"/>
          </a:p>
          <a:p>
            <a:r>
              <a:rPr lang="en-US" dirty="0"/>
              <a:t>Multi-language report might (or might not) require support for content translation</a:t>
            </a:r>
          </a:p>
          <a:p>
            <a:pPr lvl="1"/>
            <a:r>
              <a:rPr lang="en-US" dirty="0"/>
              <a:t>You can add support for content translations using industry-adopted database design patterns</a:t>
            </a:r>
          </a:p>
          <a:p>
            <a:pPr lvl="1"/>
            <a:r>
              <a:rPr lang="en-US" dirty="0"/>
              <a:t>Best practices for Power BI solutions currently based on replicated rows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73A4-BEC4-4CFA-98E6-C132607C8F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286" y="3990406"/>
            <a:ext cx="6159733" cy="21477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7748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03353-C566-48CE-8E49-546D0509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999" y="1231760"/>
            <a:ext cx="5019675" cy="2543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DE2996-AD2C-40A0-B017-B2ECEBF1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12" y="1188070"/>
            <a:ext cx="5029200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10D67-C5A7-43DC-AC34-77F251AA25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6" b="2264"/>
          <a:stretch/>
        </p:blipFill>
        <p:spPr>
          <a:xfrm>
            <a:off x="781170" y="4090836"/>
            <a:ext cx="5061965" cy="2574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3D242-D6A5-4254-AE90-50EDEDAC5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398" y="4085660"/>
            <a:ext cx="5024914" cy="2609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5ECC100-F83C-4E0D-9168-1ECEA1A7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Metadata Translations Combined with Content Translations</a:t>
            </a:r>
          </a:p>
        </p:txBody>
      </p:sp>
    </p:spTree>
    <p:extLst>
      <p:ext uri="{BB962C8B-B14F-4D97-AF65-F5344CB8AC3E}">
        <p14:creationId xmlns:p14="http://schemas.microsoft.com/office/powerpoint/2010/main" val="2132444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F581-98FD-4756-82EE-736A1803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Workflow for Multi-language Report 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E5D3-3EC0-4B3B-BDEC-B7A8742A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2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datasets and reports to support localization</a:t>
            </a:r>
          </a:p>
          <a:p>
            <a:pPr lvl="1"/>
            <a:r>
              <a:rPr lang="en-US" dirty="0"/>
              <a:t>Design data model for dataset with tables, columns, measure and hierarchies</a:t>
            </a:r>
          </a:p>
          <a:p>
            <a:pPr lvl="1"/>
            <a:r>
              <a:rPr lang="en-US" dirty="0"/>
              <a:t>Create </a:t>
            </a:r>
            <a:r>
              <a:rPr lang="en-US" b="1" dirty="0">
                <a:solidFill>
                  <a:srgbClr val="700000"/>
                </a:solidFill>
              </a:rPr>
              <a:t>Localized Labels</a:t>
            </a:r>
            <a:r>
              <a:rPr lang="en-US" dirty="0"/>
              <a:t> table and add measures to support localizing report labels</a:t>
            </a:r>
          </a:p>
          <a:p>
            <a:pPr lvl="1"/>
            <a:r>
              <a:rPr lang="en-US" dirty="0"/>
              <a:t>When designing reports - avoiding design techniques that don’t support localization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metadata translations to dataset</a:t>
            </a:r>
          </a:p>
          <a:p>
            <a:pPr lvl="1"/>
            <a:r>
              <a:rPr lang="en-US" dirty="0"/>
              <a:t>Add metadata translations to dataset project using external tool support</a:t>
            </a:r>
          </a:p>
          <a:p>
            <a:pPr lvl="1"/>
            <a:r>
              <a:rPr lang="en-US" dirty="0"/>
              <a:t>Requires using Tabular Editor or programming Tabular Object Model (TOM)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and implement content translation strategy (if required)</a:t>
            </a:r>
          </a:p>
          <a:p>
            <a:pPr lvl="1"/>
            <a:r>
              <a:rPr lang="en-US" dirty="0"/>
              <a:t>Content translation design based replicated rows pattern</a:t>
            </a:r>
          </a:p>
          <a:p>
            <a:pPr lvl="1"/>
            <a:r>
              <a:rPr lang="en-US" dirty="0"/>
              <a:t>Can be implemented using Power Query and translation lookup tables</a:t>
            </a:r>
          </a:p>
        </p:txBody>
      </p:sp>
    </p:spTree>
    <p:extLst>
      <p:ext uri="{BB962C8B-B14F-4D97-AF65-F5344CB8AC3E}">
        <p14:creationId xmlns:p14="http://schemas.microsoft.com/office/powerpoint/2010/main" val="1874202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Prepare Datasets and Reports for Localization</a:t>
            </a:r>
          </a:p>
          <a:p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9524998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83C96E61-5F98-4714-A07F-00D6F842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Package Reports and Datasets for Distribution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427BC47-36D0-4166-ADBD-04E3DADB3E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32065"/>
          </a:xfrm>
        </p:spPr>
        <p:txBody>
          <a:bodyPr/>
          <a:lstStyle/>
          <a:p>
            <a:r>
              <a:rPr lang="en-US" dirty="0"/>
              <a:t>Use simplest approach based on single PBIX file</a:t>
            </a:r>
          </a:p>
          <a:p>
            <a:r>
              <a:rPr lang="en-US" dirty="0"/>
              <a:t>Use a shared dataset approach with multiple PBIX files</a:t>
            </a:r>
          </a:p>
          <a:p>
            <a:r>
              <a:rPr lang="en-US" dirty="0"/>
              <a:t>Use advanced tools to create and maintain dataset definition in .BIM file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i="1" dirty="0">
                <a:solidFill>
                  <a:srgbClr val="820000"/>
                </a:solidFill>
              </a:rPr>
              <a:t>Guidance for localizing Power BI datasets and reports will be the same in all cases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07B8C8-FAA0-455A-B271-1E1645A916B2}"/>
              </a:ext>
            </a:extLst>
          </p:cNvPr>
          <p:cNvGrpSpPr/>
          <p:nvPr/>
        </p:nvGrpSpPr>
        <p:grpSpPr>
          <a:xfrm>
            <a:off x="2425534" y="2798131"/>
            <a:ext cx="4660893" cy="2406725"/>
            <a:chOff x="768184" y="1412240"/>
            <a:chExt cx="7949096" cy="41046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00777A-2457-4B3B-80BE-5E13FE56E5AC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Shared Dataset Scenario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A37B7D-2DC1-441E-ABA1-C716800CC56C}"/>
                </a:ext>
              </a:extLst>
            </p:cNvPr>
            <p:cNvGrpSpPr/>
            <p:nvPr/>
          </p:nvGrpSpPr>
          <p:grpSpPr>
            <a:xfrm>
              <a:off x="5486401" y="2016760"/>
              <a:ext cx="2798415" cy="2623930"/>
              <a:chOff x="5761973" y="2057400"/>
              <a:chExt cx="2726042" cy="262393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10BA2B-44F7-42DD-8FEB-5D3E3D6D2F38}"/>
                  </a:ext>
                </a:extLst>
              </p:cNvPr>
              <p:cNvSpPr/>
              <p:nvPr/>
            </p:nvSpPr>
            <p:spPr>
              <a:xfrm>
                <a:off x="5764694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8BD91B-998D-400E-9CE5-FE5B02833524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/>
                  <a:t>ProductSalesDataset.pbix</a:t>
                </a:r>
              </a:p>
            </p:txBody>
          </p:sp>
        </p:grpSp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ACD83DB5-E338-4470-BFE5-961AFE8E1978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153DC3-B898-406A-A344-528515535015}"/>
                </a:ext>
              </a:extLst>
            </p:cNvPr>
            <p:cNvSpPr/>
            <p:nvPr/>
          </p:nvSpPr>
          <p:spPr>
            <a:xfrm>
              <a:off x="5800033" y="2254195"/>
              <a:ext cx="2186609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  <a:p>
              <a:pPr algn="ctr"/>
              <a:r>
                <a: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(not used)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56281D-67B6-4E23-95F8-59159A25D243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39C17D-D9F1-4B3F-8E7A-89CA7266C755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ProductSalesReport01.pbix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F3DE1A-A2EA-4D0D-BB3C-57F59FFB5E47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F8064D-71EC-4580-BC97-C8117CDAD932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A487E4-DA01-42C3-BBBB-2C55012C09AA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ProductSalesReport02.pbix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15811F-7186-4082-9C10-0459648E5FA9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EF2667-6578-45CB-825D-0A30CA4DEB4A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3B6582-93DE-455B-B392-758ED933F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D44494-7C62-4EF5-A13E-55CD78C00008}"/>
              </a:ext>
            </a:extLst>
          </p:cNvPr>
          <p:cNvGrpSpPr/>
          <p:nvPr/>
        </p:nvGrpSpPr>
        <p:grpSpPr>
          <a:xfrm>
            <a:off x="7411871" y="2826706"/>
            <a:ext cx="4619225" cy="2385209"/>
            <a:chOff x="768184" y="1412240"/>
            <a:chExt cx="7949096" cy="41046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E4D3FD-A6F1-49A9-887C-D7666DBC4506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Advanced Data Modeling Scenario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DE5419-BBAE-4D00-B6A0-1276DA79346C}"/>
                </a:ext>
              </a:extLst>
            </p:cNvPr>
            <p:cNvSpPr/>
            <p:nvPr/>
          </p:nvSpPr>
          <p:spPr>
            <a:xfrm>
              <a:off x="5489194" y="2875280"/>
              <a:ext cx="2795622" cy="1328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4C7B15-FCDE-4B12-962B-B0E90CC98081}"/>
                </a:ext>
              </a:extLst>
            </p:cNvPr>
            <p:cNvSpPr/>
            <p:nvPr/>
          </p:nvSpPr>
          <p:spPr>
            <a:xfrm>
              <a:off x="5486401" y="4218209"/>
              <a:ext cx="279674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productsales.model.bim</a:t>
              </a:r>
            </a:p>
          </p:txBody>
        </p:sp>
        <p:sp>
          <p:nvSpPr>
            <p:cNvPr id="23" name="Flowchart: Magnetic Disk 22">
              <a:extLst>
                <a:ext uri="{FF2B5EF4-FFF2-40B4-BE49-F238E27FC236}">
                  <a16:creationId xmlns:a16="http://schemas.microsoft.com/office/drawing/2014/main" id="{B928E4E8-94F4-44EC-BE15-B3C428F32D5A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545199-BE55-4854-88FF-57F9E816ABD8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387355-D971-4D60-A53D-44C97FA546CC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ProductSalesReport01.pbix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3A42C4-17D0-403F-B733-08AE5B63BAB4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BBF57A-237F-429C-8D7C-14ABC440BC04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2DCC359-9EB8-4375-BAD2-105BDE958D65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ProductSalesReport02.pbix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AA9AC4-3982-433D-8689-BCB3A278CD90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190BE1A-0721-4211-842B-24EAF47DEDE3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FF829D1-72E8-47C6-97DF-ABAC21440F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9BA264-F870-418E-A0DF-916B87406BFB}"/>
              </a:ext>
            </a:extLst>
          </p:cNvPr>
          <p:cNvGrpSpPr/>
          <p:nvPr/>
        </p:nvGrpSpPr>
        <p:grpSpPr>
          <a:xfrm>
            <a:off x="193714" y="2784621"/>
            <a:ext cx="1976809" cy="1964563"/>
            <a:chOff x="432904" y="1073647"/>
            <a:chExt cx="3387256" cy="336627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F8FF62-C684-4B91-9D6A-8AFB5515D807}"/>
                </a:ext>
              </a:extLst>
            </p:cNvPr>
            <p:cNvSpPr/>
            <p:nvPr/>
          </p:nvSpPr>
          <p:spPr>
            <a:xfrm>
              <a:off x="432904" y="1073647"/>
              <a:ext cx="3387256" cy="33662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 PBIX Scenario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FD78119-27FD-4A7C-9C95-93ADEFBDD3B0}"/>
                </a:ext>
              </a:extLst>
            </p:cNvPr>
            <p:cNvGrpSpPr/>
            <p:nvPr/>
          </p:nvGrpSpPr>
          <p:grpSpPr>
            <a:xfrm>
              <a:off x="753093" y="1549400"/>
              <a:ext cx="2726043" cy="2623930"/>
              <a:chOff x="5761973" y="2057400"/>
              <a:chExt cx="2726043" cy="262393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9C07623-097C-46DB-9032-738647D4AE0C}"/>
                  </a:ext>
                </a:extLst>
              </p:cNvPr>
              <p:cNvSpPr/>
              <p:nvPr/>
            </p:nvSpPr>
            <p:spPr>
              <a:xfrm>
                <a:off x="5764695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57F6EA4-3B46-44D7-B893-16CEF2187F81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ProductSales.pbix</a:t>
                </a:r>
              </a:p>
            </p:txBody>
          </p:sp>
        </p:grpSp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6DA58ADF-9B05-4C3B-B245-9C5596A1C192}"/>
                </a:ext>
              </a:extLst>
            </p:cNvPr>
            <p:cNvSpPr/>
            <p:nvPr/>
          </p:nvSpPr>
          <p:spPr>
            <a:xfrm>
              <a:off x="984194" y="268290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9CD0E68-A903-46B8-AC1D-4315FD3CE5CC}"/>
                </a:ext>
              </a:extLst>
            </p:cNvPr>
            <p:cNvSpPr/>
            <p:nvPr/>
          </p:nvSpPr>
          <p:spPr>
            <a:xfrm>
              <a:off x="994353" y="1786835"/>
              <a:ext cx="2186609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Report Layout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367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a Power BI Report for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47426"/>
          </a:xfrm>
        </p:spPr>
        <p:txBody>
          <a:bodyPr/>
          <a:lstStyle/>
          <a:p>
            <a:r>
              <a:rPr lang="en-US" dirty="0"/>
              <a:t>Plan localization from the start </a:t>
            </a:r>
          </a:p>
          <a:p>
            <a:pPr lvl="1"/>
            <a:r>
              <a:rPr lang="en-US" dirty="0"/>
              <a:t>Much harder to work with pre-existing PBIX created without localization in mind</a:t>
            </a:r>
          </a:p>
          <a:p>
            <a:pPr lvl="1"/>
            <a:endParaRPr lang="en-US" dirty="0"/>
          </a:p>
          <a:p>
            <a:r>
              <a:rPr lang="en-US" dirty="0"/>
              <a:t>Plan for content growth</a:t>
            </a:r>
          </a:p>
          <a:p>
            <a:pPr lvl="1"/>
            <a:r>
              <a:rPr lang="en-US" dirty="0"/>
              <a:t>Some languages have content wider than English </a:t>
            </a:r>
          </a:p>
          <a:p>
            <a:pPr lvl="1"/>
            <a:r>
              <a:rPr lang="en-US" dirty="0"/>
              <a:t>Include padding for translated content</a:t>
            </a:r>
          </a:p>
          <a:p>
            <a:pPr lvl="1"/>
            <a:endParaRPr lang="en-US" dirty="0"/>
          </a:p>
          <a:p>
            <a:r>
              <a:rPr lang="en-US" dirty="0"/>
              <a:t>Avoid report design techniques that do not support localization</a:t>
            </a:r>
          </a:p>
          <a:p>
            <a:pPr lvl="1"/>
            <a:r>
              <a:rPr lang="en-US" dirty="0"/>
              <a:t>Don’t add literal text in visuals, textboxes or buttons</a:t>
            </a:r>
          </a:p>
          <a:p>
            <a:pPr lvl="1"/>
            <a:r>
              <a:rPr lang="en-US" dirty="0"/>
              <a:t>Don’t display page tabs  - their display names cannot be localized</a:t>
            </a:r>
          </a:p>
        </p:txBody>
      </p:sp>
    </p:spTree>
    <p:extLst>
      <p:ext uri="{BB962C8B-B14F-4D97-AF65-F5344CB8AC3E}">
        <p14:creationId xmlns:p14="http://schemas.microsoft.com/office/powerpoint/2010/main" val="3257300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3B2A-3F6C-4A33-ADAA-D03CF8A9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Visual Titles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5BCA7-2ED1-4EA1-9EA6-39D32D5A0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15772"/>
          </a:xfrm>
        </p:spPr>
        <p:txBody>
          <a:bodyPr/>
          <a:lstStyle/>
          <a:p>
            <a:r>
              <a:rPr lang="en-US" dirty="0"/>
              <a:t>Dynamic visual titles will use translations for column and measure names</a:t>
            </a:r>
          </a:p>
          <a:p>
            <a:pPr lvl="1"/>
            <a:r>
              <a:rPr lang="en-US" dirty="0"/>
              <a:t>They are automatically translated when using dataset translations</a:t>
            </a:r>
          </a:p>
          <a:p>
            <a:pPr lvl="1"/>
            <a:r>
              <a:rPr lang="en-US" dirty="0"/>
              <a:t>Do not set visual title using literal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77D28-FA57-4127-9814-CAF8272C51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35" y="2993086"/>
            <a:ext cx="5935514" cy="31989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D83CE5-0D1D-4EC9-9E06-F90C889CC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48115"/>
              </p:ext>
            </p:extLst>
          </p:nvPr>
        </p:nvGraphicFramePr>
        <p:xfrm>
          <a:off x="6838536" y="3049484"/>
          <a:ext cx="5038725" cy="2516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2579">
                  <a:extLst>
                    <a:ext uri="{9D8B030D-6E8A-4147-A177-3AD203B41FA5}">
                      <a16:colId xmlns:a16="http://schemas.microsoft.com/office/drawing/2014/main" val="1105548304"/>
                    </a:ext>
                  </a:extLst>
                </a:gridCol>
                <a:gridCol w="3826146">
                  <a:extLst>
                    <a:ext uri="{9D8B030D-6E8A-4147-A177-3AD203B41FA5}">
                      <a16:colId xmlns:a16="http://schemas.microsoft.com/office/drawing/2014/main" val="3834298719"/>
                    </a:ext>
                  </a:extLst>
                </a:gridCol>
              </a:tblGrid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Language 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Visual Title 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310634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English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Sales Revenue by Country and Year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4033889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Spanish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Ingresos por ventas por país y año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95380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French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Chiffre d’affaires par pays et année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6795215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German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Umsatz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nach</a:t>
                      </a:r>
                      <a:r>
                        <a:rPr lang="en-US" sz="1800" dirty="0">
                          <a:effectLst/>
                        </a:rPr>
                        <a:t> Land und </a:t>
                      </a:r>
                      <a:r>
                        <a:rPr lang="en-US" sz="1800" dirty="0" err="1">
                          <a:effectLst/>
                        </a:rPr>
                        <a:t>Jahr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45871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Dutch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Omzet</a:t>
                      </a:r>
                      <a:r>
                        <a:rPr lang="en-US" sz="1800" dirty="0">
                          <a:effectLst/>
                        </a:rPr>
                        <a:t> per land en </a:t>
                      </a:r>
                      <a:r>
                        <a:rPr lang="en-US" sz="1800" dirty="0" err="1">
                          <a:effectLst/>
                        </a:rPr>
                        <a:t>jaar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9489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16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C57-ED89-4067-8727-101EC4D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A3A9C-8DED-476E-9D00-DDEF0F3B5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570208"/>
          </a:xfrm>
        </p:spPr>
        <p:txBody>
          <a:bodyPr/>
          <a:lstStyle/>
          <a:p>
            <a:r>
              <a:rPr lang="en-US" sz="2400" dirty="0"/>
              <a:t>Localized Label table provides strategy for localizing report labels</a:t>
            </a:r>
          </a:p>
          <a:p>
            <a:pPr lvl="1"/>
            <a:r>
              <a:rPr lang="en-US" sz="2000" dirty="0"/>
              <a:t>Report labels required for titles, headers and button captions</a:t>
            </a:r>
          </a:p>
          <a:p>
            <a:pPr lvl="1"/>
            <a:r>
              <a:rPr lang="en-US" sz="2000" dirty="0"/>
              <a:t>Report labels requiring localization should be created as measures</a:t>
            </a:r>
          </a:p>
          <a:p>
            <a:pPr lvl="1"/>
            <a:r>
              <a:rPr lang="en-US" sz="2000" dirty="0"/>
              <a:t>Localized labels leverage Power BI support for localizing measure names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to get started?</a:t>
            </a:r>
          </a:p>
          <a:p>
            <a:pPr lvl="1"/>
            <a:r>
              <a:rPr lang="en-US" sz="2000" dirty="0"/>
              <a:t>Create the </a:t>
            </a:r>
            <a:r>
              <a:rPr lang="en-US" sz="2000" b="1" dirty="0">
                <a:solidFill>
                  <a:srgbClr val="700000"/>
                </a:solidFill>
              </a:rPr>
              <a:t>Localized Labels</a:t>
            </a:r>
            <a:r>
              <a:rPr lang="en-US" sz="2000" dirty="0"/>
              <a:t> table</a:t>
            </a:r>
          </a:p>
          <a:p>
            <a:pPr lvl="1"/>
            <a:r>
              <a:rPr lang="en-US" sz="2000" dirty="0"/>
              <a:t>Add a new measure for each string-based report label that requires localization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789E1-0A47-4B36-8AEB-E8520CD2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09" y="4551122"/>
            <a:ext cx="5656124" cy="183848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B2A63-9277-4DFA-8C51-66ED5CA80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84" y="4610137"/>
            <a:ext cx="4989556" cy="177710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0138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035244"/>
            <a:ext cx="11053773" cy="86177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</a:rPr>
              <a:t>Building Multi-language Reports in Power 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DB4F-FC50-4381-82A4-1C3B4639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Measures to the Localized Labels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0767D-BE6C-486A-9469-9F7158ABB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Create a new table in data model named </a:t>
            </a:r>
            <a:r>
              <a:rPr lang="en-US" b="1" dirty="0">
                <a:solidFill>
                  <a:srgbClr val="700000"/>
                </a:solidFill>
              </a:rPr>
              <a:t>Localized Labels</a:t>
            </a:r>
          </a:p>
          <a:p>
            <a:pPr lvl="1"/>
            <a:r>
              <a:rPr lang="en-US" dirty="0"/>
              <a:t>Add a new measure for any string content that needs to be localized</a:t>
            </a:r>
          </a:p>
          <a:p>
            <a:pPr lvl="1"/>
            <a:r>
              <a:rPr lang="en-US" dirty="0"/>
              <a:t>Set measure expressions to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34BE1-CEB4-47B3-8886-636FA91C8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8"/>
          <a:stretch/>
        </p:blipFill>
        <p:spPr>
          <a:xfrm>
            <a:off x="7173520" y="2435672"/>
            <a:ext cx="3984549" cy="432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C8D31-0830-45AD-8B5B-D928C385E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896" b="81234"/>
          <a:stretch/>
        </p:blipFill>
        <p:spPr>
          <a:xfrm>
            <a:off x="1208108" y="2856266"/>
            <a:ext cx="5118444" cy="521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1232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2468-BF18-4FA3-8FDC-7F8B673A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a Localized Label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45F1CE-074F-4060-A0BF-C93EC0926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You can surface localized label using one of core Power BI visuals</a:t>
            </a:r>
          </a:p>
          <a:p>
            <a:pPr lvl="1"/>
            <a:r>
              <a:rPr lang="en-US" dirty="0"/>
              <a:t>Add Stacked </a:t>
            </a:r>
            <a:r>
              <a:rPr lang="en-US" dirty="0" err="1"/>
              <a:t>Barchart</a:t>
            </a:r>
            <a:r>
              <a:rPr lang="en-US" dirty="0"/>
              <a:t> visual and add localized label in </a:t>
            </a:r>
            <a:r>
              <a:rPr lang="en-US" b="1" dirty="0">
                <a:solidFill>
                  <a:srgbClr val="700000"/>
                </a:solidFill>
              </a:rPr>
              <a:t>Values</a:t>
            </a:r>
            <a:r>
              <a:rPr lang="en-US" dirty="0"/>
              <a:t> data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9CB5A-CE8B-4E9C-86DD-DB69E67F5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263972"/>
            <a:ext cx="8757472" cy="44213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6421DC8-E11C-42BB-9969-670252F3EE8D}"/>
              </a:ext>
            </a:extLst>
          </p:cNvPr>
          <p:cNvSpPr/>
          <p:nvPr/>
        </p:nvSpPr>
        <p:spPr>
          <a:xfrm>
            <a:off x="6153661" y="3743313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7D4A279-702D-4714-BE02-91F7901EC175}"/>
              </a:ext>
            </a:extLst>
          </p:cNvPr>
          <p:cNvSpPr/>
          <p:nvPr/>
        </p:nvSpPr>
        <p:spPr>
          <a:xfrm>
            <a:off x="6182230" y="6235952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546711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00A2-0C36-4B91-898F-69139C16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Localized Label Display Properties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59C2AE-3F4F-4446-AFFE-7D5370FB1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use the Format pane to configure label display properties</a:t>
            </a:r>
          </a:p>
          <a:p>
            <a:pPr lvl="1"/>
            <a:r>
              <a:rPr lang="en-US" dirty="0"/>
              <a:t>Design experience for this technique is limited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D00EF-9D23-4626-A8EC-4BF0AD9F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54" y="2335103"/>
            <a:ext cx="4151166" cy="402110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CE0058-789C-4BFF-949B-21DABA9E7F5B}"/>
              </a:ext>
            </a:extLst>
          </p:cNvPr>
          <p:cNvGrpSpPr/>
          <p:nvPr/>
        </p:nvGrpSpPr>
        <p:grpSpPr>
          <a:xfrm>
            <a:off x="5807387" y="2385834"/>
            <a:ext cx="2980186" cy="4035286"/>
            <a:chOff x="4647191" y="536200"/>
            <a:chExt cx="4272848" cy="5785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5D97C8-084D-4357-882C-0821F5E20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140" y="536200"/>
              <a:ext cx="1626899" cy="57856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4B0ACC3-7302-40C7-9F7B-AA05A7BE80C7}"/>
                </a:ext>
              </a:extLst>
            </p:cNvPr>
            <p:cNvSpPr/>
            <p:nvPr/>
          </p:nvSpPr>
          <p:spPr>
            <a:xfrm>
              <a:off x="4647191" y="2686409"/>
              <a:ext cx="2484582" cy="4895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982890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29F2-566F-4929-832F-9CAF111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a Custom Visual: </a:t>
            </a:r>
            <a:r>
              <a:rPr lang="en-US" dirty="0" err="1"/>
              <a:t>LocalizedLabel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C5BA-7757-417D-8F20-1A09663D1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develop a custom visual to surface localized labels</a:t>
            </a:r>
          </a:p>
          <a:p>
            <a:pPr lvl="1"/>
            <a:r>
              <a:rPr lang="en-US" dirty="0"/>
              <a:t>Developer sample GitHub repository provides custom visual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Provides more flexibility in configuring display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F000B-0029-4700-BF4F-FF2A054D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55" y="2143778"/>
            <a:ext cx="3967761" cy="110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AA786-D1E3-4D53-ADC6-92972770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18"/>
          <a:stretch/>
        </p:blipFill>
        <p:spPr>
          <a:xfrm>
            <a:off x="9876714" y="1248320"/>
            <a:ext cx="1839559" cy="5479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526AC-03C2-44F0-9D00-0E792E98E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387" r="53062"/>
          <a:stretch/>
        </p:blipFill>
        <p:spPr>
          <a:xfrm>
            <a:off x="5481096" y="4260032"/>
            <a:ext cx="4133850" cy="1168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8867EE-1F84-4BAD-B51F-24C2FFAE4AA2}"/>
              </a:ext>
            </a:extLst>
          </p:cNvPr>
          <p:cNvGrpSpPr/>
          <p:nvPr/>
        </p:nvGrpSpPr>
        <p:grpSpPr>
          <a:xfrm>
            <a:off x="692673" y="3871467"/>
            <a:ext cx="4321284" cy="2820989"/>
            <a:chOff x="660400" y="3925251"/>
            <a:chExt cx="4321284" cy="28209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B49B27-E49C-4CCD-8D37-F15910100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206" b="10250"/>
            <a:stretch/>
          </p:blipFill>
          <p:spPr>
            <a:xfrm>
              <a:off x="1442720" y="3925251"/>
              <a:ext cx="3538964" cy="2820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C994E57-097C-45A1-8178-7C754BC7E5BE}"/>
                </a:ext>
              </a:extLst>
            </p:cNvPr>
            <p:cNvSpPr/>
            <p:nvPr/>
          </p:nvSpPr>
          <p:spPr>
            <a:xfrm>
              <a:off x="660400" y="5466080"/>
              <a:ext cx="690880" cy="436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0198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EDF7-08E9-4CB6-93E6-C3361622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</a:t>
            </a:r>
            <a:r>
              <a:rPr lang="en-US" dirty="0" err="1"/>
              <a:t>localizedLabel</a:t>
            </a:r>
            <a:r>
              <a:rPr lang="en-US" dirty="0"/>
              <a:t> Custom Visual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4DACD-61F3-4034-B2DC-1690D6DBA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Source code for </a:t>
            </a:r>
            <a:r>
              <a:rPr lang="en-US" b="1" dirty="0" err="1"/>
              <a:t>localizedLabel</a:t>
            </a:r>
            <a:r>
              <a:rPr lang="en-US" dirty="0"/>
              <a:t> project available in GitHub repository</a:t>
            </a:r>
          </a:p>
          <a:p>
            <a:pPr lvl="1"/>
            <a:r>
              <a:rPr lang="en-US" dirty="0"/>
              <a:t>Developers can use it as a starting point for create their own custom 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A8A1A-F1F0-4DBD-B27A-EF0E6FA0B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39" y="2192243"/>
            <a:ext cx="8896475" cy="4312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107680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D4FE-CA75-41DD-A4AC-1C992A62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Navigation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F4F9F-0401-4E7E-A77E-B30B2A366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Page tabs do not support localization – they should be hidden from user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Page-to-page navigation can be designed with shapes and bookmarks</a:t>
            </a:r>
          </a:p>
          <a:p>
            <a:pPr lvl="1"/>
            <a:r>
              <a:rPr lang="en-US" dirty="0"/>
              <a:t>Shape should be configured as transparent and with action to apply bookmark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1D7A5-1D24-44CF-8D91-7872DD2D7F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87" y="1804866"/>
            <a:ext cx="10123083" cy="948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9AECFD-15D4-4B6B-A627-9CE75DE8EA9D}"/>
              </a:ext>
            </a:extLst>
          </p:cNvPr>
          <p:cNvGrpSpPr/>
          <p:nvPr/>
        </p:nvGrpSpPr>
        <p:grpSpPr>
          <a:xfrm>
            <a:off x="1004275" y="4019456"/>
            <a:ext cx="10982739" cy="2715457"/>
            <a:chOff x="1023731" y="3623946"/>
            <a:chExt cx="10982739" cy="27154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FC93B1-FA2D-400F-98F8-D1A16965D1A8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3240" y="3623946"/>
              <a:ext cx="2203230" cy="27154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732DC3-AACE-4AB1-BEC9-A559A8D0382A}"/>
                </a:ext>
              </a:extLst>
            </p:cNvPr>
            <p:cNvGrpSpPr/>
            <p:nvPr/>
          </p:nvGrpSpPr>
          <p:grpSpPr>
            <a:xfrm>
              <a:off x="1023731" y="3687416"/>
              <a:ext cx="8418443" cy="1590262"/>
              <a:chOff x="1023731" y="3687416"/>
              <a:chExt cx="8418443" cy="15902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0B6AEB-B3E6-4959-843F-548F30F05DDB}"/>
                  </a:ext>
                </a:extLst>
              </p:cNvPr>
              <p:cNvSpPr/>
              <p:nvPr/>
            </p:nvSpPr>
            <p:spPr>
              <a:xfrm>
                <a:off x="1023731" y="3687416"/>
                <a:ext cx="8418443" cy="15902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C6AA907-6110-4115-B12C-6E464E38F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9165" y="3781768"/>
                <a:ext cx="1701454" cy="1287187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E0565B2-F203-43ED-8173-8B8890AE59D2}"/>
                  </a:ext>
                </a:extLst>
              </p:cNvPr>
              <p:cNvGrpSpPr/>
              <p:nvPr/>
            </p:nvGrpSpPr>
            <p:grpSpPr>
              <a:xfrm>
                <a:off x="4114799" y="3998844"/>
                <a:ext cx="2599218" cy="1040296"/>
                <a:chOff x="4104860" y="3303105"/>
                <a:chExt cx="2657060" cy="722243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362A76A-FBCF-409C-B33A-21E0A965D7BC}"/>
                    </a:ext>
                  </a:extLst>
                </p:cNvPr>
                <p:cNvSpPr/>
                <p:nvPr/>
              </p:nvSpPr>
              <p:spPr>
                <a:xfrm>
                  <a:off x="4104860" y="3707296"/>
                  <a:ext cx="2653748" cy="31805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Localized Label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052CC28-DA39-4B76-A4B4-4FD79C3EC9C1}"/>
                    </a:ext>
                  </a:extLst>
                </p:cNvPr>
                <p:cNvSpPr/>
                <p:nvPr/>
              </p:nvSpPr>
              <p:spPr>
                <a:xfrm>
                  <a:off x="4108172" y="3303105"/>
                  <a:ext cx="2653748" cy="31805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Shape</a:t>
                  </a:r>
                </a:p>
              </p:txBody>
            </p: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3BD75A-FCA8-4E01-A80C-88C94EF31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9073" y="3909113"/>
                <a:ext cx="2819223" cy="1219478"/>
              </a:xfrm>
              <a:prstGeom prst="rect">
                <a:avLst/>
              </a:prstGeom>
            </p:spPr>
          </p:pic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C06AB95B-77E3-46EF-9B44-A051F9475732}"/>
                  </a:ext>
                </a:extLst>
              </p:cNvPr>
              <p:cNvSpPr/>
              <p:nvPr/>
            </p:nvSpPr>
            <p:spPr>
              <a:xfrm>
                <a:off x="6767914" y="4094921"/>
                <a:ext cx="556592" cy="298174"/>
              </a:xfrm>
              <a:prstGeom prst="rightArrow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1530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AFF6B2-0FF9-45B8-A54C-D6C56665B5D2}"/>
              </a:ext>
            </a:extLst>
          </p:cNvPr>
          <p:cNvGrpSpPr/>
          <p:nvPr/>
        </p:nvGrpSpPr>
        <p:grpSpPr>
          <a:xfrm>
            <a:off x="347870" y="986688"/>
            <a:ext cx="2097156" cy="5774635"/>
            <a:chOff x="347870" y="986688"/>
            <a:chExt cx="2097156" cy="57746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26A807-A950-4D1E-9088-C9F9C21A7DB8}"/>
                </a:ext>
              </a:extLst>
            </p:cNvPr>
            <p:cNvSpPr/>
            <p:nvPr/>
          </p:nvSpPr>
          <p:spPr>
            <a:xfrm>
              <a:off x="347870" y="986688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English (en-US)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99BDB24-CEF3-4154-B3B0-DBEE86824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95" t="1711" r="6785" b="4511"/>
            <a:stretch/>
          </p:blipFill>
          <p:spPr>
            <a:xfrm>
              <a:off x="477079" y="1371401"/>
              <a:ext cx="1846457" cy="52076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4AB8F8-C2EC-4C4E-AED2-B149EC57D74D}"/>
              </a:ext>
            </a:extLst>
          </p:cNvPr>
          <p:cNvGrpSpPr/>
          <p:nvPr/>
        </p:nvGrpSpPr>
        <p:grpSpPr>
          <a:xfrm>
            <a:off x="2666338" y="997446"/>
            <a:ext cx="2097156" cy="5774635"/>
            <a:chOff x="2666338" y="997446"/>
            <a:chExt cx="2097156" cy="577463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49D73D-074D-41D8-AA0E-CAD430EA662F}"/>
                </a:ext>
              </a:extLst>
            </p:cNvPr>
            <p:cNvSpPr/>
            <p:nvPr/>
          </p:nvSpPr>
          <p:spPr>
            <a:xfrm>
              <a:off x="2666338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Spanish (es-ES)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4A0654-6992-4C28-81A1-A0224071E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69" t="1705" r="5496" b="2379"/>
            <a:stretch/>
          </p:blipFill>
          <p:spPr>
            <a:xfrm>
              <a:off x="2788020" y="1371401"/>
              <a:ext cx="1846455" cy="519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C45E6-87DA-4DB5-80EE-09197F5CD659}"/>
              </a:ext>
            </a:extLst>
          </p:cNvPr>
          <p:cNvGrpSpPr/>
          <p:nvPr/>
        </p:nvGrpSpPr>
        <p:grpSpPr>
          <a:xfrm>
            <a:off x="4986131" y="990820"/>
            <a:ext cx="2097156" cy="5774635"/>
            <a:chOff x="4986131" y="990820"/>
            <a:chExt cx="2097156" cy="57746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4329AC-AE8B-4E0B-9FB7-421509E9592C}"/>
                </a:ext>
              </a:extLst>
            </p:cNvPr>
            <p:cNvSpPr/>
            <p:nvPr/>
          </p:nvSpPr>
          <p:spPr>
            <a:xfrm>
              <a:off x="4986131" y="990820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French (fr-FR)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B0FA5D-E34F-4144-971F-1911F6CF0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35" b="3188"/>
            <a:stretch/>
          </p:blipFill>
          <p:spPr>
            <a:xfrm>
              <a:off x="5098959" y="1371401"/>
              <a:ext cx="1882123" cy="5207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BE12DE-33BB-4EA0-826D-66FF1E8142AF}"/>
              </a:ext>
            </a:extLst>
          </p:cNvPr>
          <p:cNvGrpSpPr/>
          <p:nvPr/>
        </p:nvGrpSpPr>
        <p:grpSpPr>
          <a:xfrm>
            <a:off x="7336625" y="997446"/>
            <a:ext cx="2097156" cy="5774635"/>
            <a:chOff x="7336625" y="997446"/>
            <a:chExt cx="2097156" cy="57746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13C457-F5C4-49F4-944E-5BAB0DEFC0EE}"/>
                </a:ext>
              </a:extLst>
            </p:cNvPr>
            <p:cNvSpPr/>
            <p:nvPr/>
          </p:nvSpPr>
          <p:spPr>
            <a:xfrm>
              <a:off x="7336625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German (de-DE)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1ECB5D-336A-490E-B01F-E541E2A9E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54" r="3105" b="3970"/>
            <a:stretch/>
          </p:blipFill>
          <p:spPr>
            <a:xfrm>
              <a:off x="7445566" y="1371401"/>
              <a:ext cx="1885911" cy="51921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2A7FE7-318A-41B3-A20B-593E40757297}"/>
              </a:ext>
            </a:extLst>
          </p:cNvPr>
          <p:cNvGrpSpPr/>
          <p:nvPr/>
        </p:nvGrpSpPr>
        <p:grpSpPr>
          <a:xfrm>
            <a:off x="9705893" y="997446"/>
            <a:ext cx="2097156" cy="5774635"/>
            <a:chOff x="9705893" y="997446"/>
            <a:chExt cx="2097156" cy="57746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9814E9-A9B1-4433-A756-8911DEC6A87D}"/>
                </a:ext>
              </a:extLst>
            </p:cNvPr>
            <p:cNvSpPr/>
            <p:nvPr/>
          </p:nvSpPr>
          <p:spPr>
            <a:xfrm>
              <a:off x="9705893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Dutch (nl-NL)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36EEE8-54BA-4FAA-879A-3711016E3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3843" b="4097"/>
            <a:stretch/>
          </p:blipFill>
          <p:spPr>
            <a:xfrm>
              <a:off x="9795962" y="1381340"/>
              <a:ext cx="1902395" cy="51611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431FAE6-7381-41A6-89F7-3CD0C149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Button Captions</a:t>
            </a:r>
          </a:p>
        </p:txBody>
      </p:sp>
    </p:spTree>
    <p:extLst>
      <p:ext uri="{BB962C8B-B14F-4D97-AF65-F5344CB8AC3E}">
        <p14:creationId xmlns:p14="http://schemas.microsoft.com/office/powerpoint/2010/main" val="1559417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5625700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23BE-0986-49F0-812C-DCFB565A5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You can add dataset translations into PBIX project file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add/manage dataset translations with datasets running in Power BI Service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B28630-7559-429D-964D-4D184931214A}"/>
              </a:ext>
            </a:extLst>
          </p:cNvPr>
          <p:cNvGrpSpPr/>
          <p:nvPr/>
        </p:nvGrpSpPr>
        <p:grpSpPr>
          <a:xfrm>
            <a:off x="1038374" y="1842548"/>
            <a:ext cx="4598632" cy="1844839"/>
            <a:chOff x="1070648" y="1778000"/>
            <a:chExt cx="4598632" cy="18448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6AC028-081E-4BA7-8267-9A1A7F06D1D1}"/>
                </a:ext>
              </a:extLst>
            </p:cNvPr>
            <p:cNvSpPr/>
            <p:nvPr/>
          </p:nvSpPr>
          <p:spPr>
            <a:xfrm>
              <a:off x="3441348" y="1951910"/>
              <a:ext cx="1978812" cy="15362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Desktop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68A72B-DACD-49E3-9A90-3DA2D5A2E141}"/>
                </a:ext>
              </a:extLst>
            </p:cNvPr>
            <p:cNvSpPr/>
            <p:nvPr/>
          </p:nvSpPr>
          <p:spPr>
            <a:xfrm>
              <a:off x="3696515" y="2241328"/>
              <a:ext cx="1514922" cy="1029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PBIX Project File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66C73B-DDAC-4544-837B-9601A14E450D}"/>
                </a:ext>
              </a:extLst>
            </p:cNvPr>
            <p:cNvSpPr/>
            <p:nvPr/>
          </p:nvSpPr>
          <p:spPr>
            <a:xfrm>
              <a:off x="4006919" y="2530948"/>
              <a:ext cx="888067" cy="56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9A387F-9FBD-4ADF-A8F9-9F6BC30618E5}"/>
                </a:ext>
              </a:extLst>
            </p:cNvPr>
            <p:cNvSpPr/>
            <p:nvPr/>
          </p:nvSpPr>
          <p:spPr>
            <a:xfrm>
              <a:off x="1461849" y="1965377"/>
              <a:ext cx="1110256" cy="6003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F6C9DF-62D3-4C93-84DD-E4AFC513AA83}"/>
                </a:ext>
              </a:extLst>
            </p:cNvPr>
            <p:cNvSpPr/>
            <p:nvPr/>
          </p:nvSpPr>
          <p:spPr>
            <a:xfrm>
              <a:off x="1448383" y="2854131"/>
              <a:ext cx="1110256" cy="6003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0AD137-D45B-4FEE-AA74-DA54A21A3BBF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572106" y="2265569"/>
              <a:ext cx="1286001" cy="37425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E321BC-3B1B-43D5-9AAE-163C70EF1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1708" y="2888944"/>
              <a:ext cx="1339865" cy="2451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B6F783-E492-4916-AA90-A6E1C916A963}"/>
                </a:ext>
              </a:extLst>
            </p:cNvPr>
            <p:cNvSpPr/>
            <p:nvPr/>
          </p:nvSpPr>
          <p:spPr>
            <a:xfrm>
              <a:off x="1070648" y="1778000"/>
              <a:ext cx="4598632" cy="1844839"/>
            </a:xfrm>
            <a:prstGeom prst="rect">
              <a:avLst/>
            </a:prstGeom>
            <a:noFill/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274BD5-89B8-44E0-B44B-8FA763E6A453}"/>
              </a:ext>
            </a:extLst>
          </p:cNvPr>
          <p:cNvGrpSpPr/>
          <p:nvPr/>
        </p:nvGrpSpPr>
        <p:grpSpPr>
          <a:xfrm>
            <a:off x="972371" y="4489558"/>
            <a:ext cx="5913120" cy="2045700"/>
            <a:chOff x="1026160" y="4317436"/>
            <a:chExt cx="5913120" cy="20457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BE8AEF-B4B3-469C-9EDD-F7D60E1365CA}"/>
                </a:ext>
              </a:extLst>
            </p:cNvPr>
            <p:cNvSpPr/>
            <p:nvPr/>
          </p:nvSpPr>
          <p:spPr>
            <a:xfrm>
              <a:off x="4468776" y="4510280"/>
              <a:ext cx="2194260" cy="1703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Service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5DA91-8F1F-4ECF-B961-C7BB12E8A346}"/>
                </a:ext>
              </a:extLst>
            </p:cNvPr>
            <p:cNvSpPr/>
            <p:nvPr/>
          </p:nvSpPr>
          <p:spPr>
            <a:xfrm>
              <a:off x="4751725" y="4831209"/>
              <a:ext cx="1679863" cy="114195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Premium Workspace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DF18F9-F422-4958-BFDE-C2EF92771ABE}"/>
                </a:ext>
              </a:extLst>
            </p:cNvPr>
            <p:cNvSpPr/>
            <p:nvPr/>
          </p:nvSpPr>
          <p:spPr>
            <a:xfrm>
              <a:off x="5095925" y="5152362"/>
              <a:ext cx="984758" cy="6229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DD1C12-294E-4C2C-8458-FE48C492647A}"/>
                </a:ext>
              </a:extLst>
            </p:cNvPr>
            <p:cNvSpPr/>
            <p:nvPr/>
          </p:nvSpPr>
          <p:spPr>
            <a:xfrm>
              <a:off x="1370361" y="4525214"/>
              <a:ext cx="1231138" cy="6657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7D3E7-274C-4931-AF35-A029D57D5C00}"/>
                </a:ext>
              </a:extLst>
            </p:cNvPr>
            <p:cNvSpPr/>
            <p:nvPr/>
          </p:nvSpPr>
          <p:spPr>
            <a:xfrm>
              <a:off x="1355428" y="5510733"/>
              <a:ext cx="1231138" cy="6657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792792-7F4F-4423-966E-648EDEF01B54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2601499" y="4858089"/>
              <a:ext cx="1590271" cy="51206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F1D3E12-DAF0-4F9E-9148-A05E39737352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2586567" y="5541869"/>
              <a:ext cx="1597737" cy="30174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76CE96-8204-4BDF-9B36-0193CFCB7934}"/>
                </a:ext>
              </a:extLst>
            </p:cNvPr>
            <p:cNvSpPr/>
            <p:nvPr/>
          </p:nvSpPr>
          <p:spPr>
            <a:xfrm>
              <a:off x="1026160" y="4317436"/>
              <a:ext cx="5913120" cy="2045700"/>
            </a:xfrm>
            <a:prstGeom prst="rect">
              <a:avLst/>
            </a:prstGeom>
            <a:noFill/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985492-9592-46EE-B1FC-DDAE77333FDC}"/>
                </a:ext>
              </a:extLst>
            </p:cNvPr>
            <p:cNvSpPr/>
            <p:nvPr/>
          </p:nvSpPr>
          <p:spPr>
            <a:xfrm>
              <a:off x="4199998" y="5227023"/>
              <a:ext cx="857835" cy="47163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XMLA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Endpoint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5DE2FFC-6FB2-4236-A99A-497BC916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</p:spTree>
    <p:extLst>
      <p:ext uri="{BB962C8B-B14F-4D97-AF65-F5344CB8AC3E}">
        <p14:creationId xmlns:p14="http://schemas.microsoft.com/office/powerpoint/2010/main" val="280862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4D5C-2292-409D-93AF-B2BD59E8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Tabular Editor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81FC-D6CC-4A9B-9D4E-D0FD18E34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Tabular Editor is external tool integrated with Power BI Desktop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https://github.com/otykier/TabularEditor/</a:t>
            </a:r>
            <a:endParaRPr lang="en-US" dirty="0"/>
          </a:p>
          <a:p>
            <a:pPr lvl="1"/>
            <a:r>
              <a:rPr lang="en-US" dirty="0"/>
              <a:t>Provides control over advanced data modeling features</a:t>
            </a:r>
          </a:p>
          <a:p>
            <a:pPr lvl="1"/>
            <a:r>
              <a:rPr lang="en-US" dirty="0"/>
              <a:t>Provides </a:t>
            </a:r>
            <a:r>
              <a:rPr lang="en-US" b="1" dirty="0">
                <a:solidFill>
                  <a:srgbClr val="700000"/>
                </a:solidFill>
              </a:rPr>
              <a:t>Advanced Scripting</a:t>
            </a:r>
            <a:r>
              <a:rPr lang="en-US" dirty="0"/>
              <a:t> features to automate development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B2132-F9FB-4ACE-AB75-A46726B8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30" y="2910643"/>
            <a:ext cx="8075370" cy="37965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55781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F55A0-3581-443C-BD1F-2F2F6AE28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79" y="1789571"/>
            <a:ext cx="7856034" cy="50873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C896-5705-413B-B2E0-B8AA8FEA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Understanding Cultures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237AB-BE2B-4EE6-8D33-AD4C3EDB9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Every dataset has a collection of one or more </a:t>
            </a:r>
            <a:r>
              <a:rPr lang="en-US" b="1" dirty="0">
                <a:solidFill>
                  <a:srgbClr val="700000"/>
                </a:solidFill>
              </a:rPr>
              <a:t>Culture</a:t>
            </a:r>
            <a:r>
              <a:rPr lang="en-US" dirty="0"/>
              <a:t> objects</a:t>
            </a:r>
          </a:p>
          <a:p>
            <a:pPr lvl="1"/>
            <a:r>
              <a:rPr lang="en-US" dirty="0"/>
              <a:t>Each culture object based on a specific language and a specific user locale</a:t>
            </a:r>
          </a:p>
          <a:p>
            <a:pPr lvl="1"/>
            <a:r>
              <a:rPr lang="en-US" dirty="0"/>
              <a:t>Each new dataset is created with a single culture – this is the default culture</a:t>
            </a:r>
          </a:p>
          <a:p>
            <a:pPr lvl="1"/>
            <a:r>
              <a:rPr lang="en-US" b="1" dirty="0">
                <a:solidFill>
                  <a:srgbClr val="700000"/>
                </a:solidFill>
              </a:rPr>
              <a:t>ProductSales.pbix</a:t>
            </a:r>
            <a:r>
              <a:rPr lang="en-US" dirty="0"/>
              <a:t> has default culture of </a:t>
            </a:r>
            <a:r>
              <a:rPr lang="en-US" b="1" dirty="0">
                <a:solidFill>
                  <a:srgbClr val="700000"/>
                </a:solidFill>
              </a:rPr>
              <a:t>en-US</a:t>
            </a:r>
            <a:r>
              <a:rPr lang="en-US" dirty="0"/>
              <a:t> for English in the United States</a:t>
            </a:r>
          </a:p>
          <a:p>
            <a:pPr lvl="1"/>
            <a:r>
              <a:rPr lang="en-US" dirty="0"/>
              <a:t>Every metadata translation must be added within scope of a culture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C14A0-C16F-4CBA-BE35-D29ADA78B0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56" y="3220043"/>
            <a:ext cx="2322835" cy="2266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268A27-F8B9-4221-9490-A042AEF90DD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548" y="3255889"/>
            <a:ext cx="8416102" cy="2466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40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C3628EE-9420-47B8-9D2C-C836FF4E8C89}"/>
              </a:ext>
            </a:extLst>
          </p:cNvPr>
          <p:cNvGrpSpPr/>
          <p:nvPr/>
        </p:nvGrpSpPr>
        <p:grpSpPr>
          <a:xfrm>
            <a:off x="1332417" y="2728618"/>
            <a:ext cx="9037955" cy="3335866"/>
            <a:chOff x="984250" y="2754727"/>
            <a:chExt cx="9043091" cy="333776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E20A47B-C0B2-431D-BFE3-373A5FB3E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250" y="2754727"/>
              <a:ext cx="9043091" cy="33377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98BFBE2-3B03-404C-97E7-D1A6F75A20D4}"/>
                </a:ext>
              </a:extLst>
            </p:cNvPr>
            <p:cNvSpPr/>
            <p:nvPr/>
          </p:nvSpPr>
          <p:spPr>
            <a:xfrm>
              <a:off x="5636724" y="4932356"/>
              <a:ext cx="616226" cy="99192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B48E220-DECA-4DD8-A9CD-F710216F9FDF}"/>
                </a:ext>
              </a:extLst>
            </p:cNvPr>
            <p:cNvSpPr/>
            <p:nvPr/>
          </p:nvSpPr>
          <p:spPr>
            <a:xfrm>
              <a:off x="5591175" y="4640452"/>
              <a:ext cx="648294" cy="99192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B3E59D2-6F41-4C1A-8EE1-36CCA5BECE04}"/>
                </a:ext>
              </a:extLst>
            </p:cNvPr>
            <p:cNvSpPr/>
            <p:nvPr/>
          </p:nvSpPr>
          <p:spPr>
            <a:xfrm>
              <a:off x="6274141" y="5865569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49DF5E-C37C-46FE-85D1-70177B166D82}"/>
                </a:ext>
              </a:extLst>
            </p:cNvPr>
            <p:cNvSpPr/>
            <p:nvPr/>
          </p:nvSpPr>
          <p:spPr>
            <a:xfrm>
              <a:off x="6277071" y="5565165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5D927A-DFFF-44CD-9468-4DB7CB9C8461}"/>
                </a:ext>
              </a:extLst>
            </p:cNvPr>
            <p:cNvSpPr/>
            <p:nvPr/>
          </p:nvSpPr>
          <p:spPr>
            <a:xfrm>
              <a:off x="6272677" y="4844191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5A6009-A6F3-4022-ACAB-69DA58AD8D35}"/>
                </a:ext>
              </a:extLst>
            </p:cNvPr>
            <p:cNvSpPr/>
            <p:nvPr/>
          </p:nvSpPr>
          <p:spPr>
            <a:xfrm>
              <a:off x="6275607" y="4543787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A2CD645-D3CD-4049-A012-95CAA3CF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Translations in the Default Culture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298E5-F90C-47FA-88AE-B7C184B1B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323439"/>
          </a:xfrm>
        </p:spPr>
        <p:txBody>
          <a:bodyPr/>
          <a:lstStyle/>
          <a:p>
            <a:r>
              <a:rPr lang="en-US" dirty="0"/>
              <a:t>You start by adding metadata translations to the default culture</a:t>
            </a:r>
          </a:p>
          <a:p>
            <a:pPr lvl="1"/>
            <a:r>
              <a:rPr lang="en-US" dirty="0"/>
              <a:t>In a new dataset, default culture contains no metadata translations</a:t>
            </a:r>
          </a:p>
          <a:p>
            <a:pPr lvl="1"/>
            <a:r>
              <a:rPr lang="en-US" dirty="0"/>
              <a:t>You can add metadata translations by hand or by using Advanced Scripting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4376837-159D-400E-93EF-DF65F3A520E5}"/>
              </a:ext>
            </a:extLst>
          </p:cNvPr>
          <p:cNvSpPr/>
          <p:nvPr/>
        </p:nvSpPr>
        <p:spPr bwMode="auto">
          <a:xfrm>
            <a:off x="1516829" y="6250193"/>
            <a:ext cx="5841402" cy="527125"/>
          </a:xfrm>
          <a:prstGeom prst="leftArrow">
            <a:avLst>
              <a:gd name="adj1" fmla="val 100000"/>
              <a:gd name="adj2" fmla="val 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Remember to return to Power BI Desktop and execute Save command so your changes to the dataset definition are persisted into PBIX file</a:t>
            </a:r>
          </a:p>
        </p:txBody>
      </p:sp>
    </p:spTree>
    <p:extLst>
      <p:ext uri="{BB962C8B-B14F-4D97-AF65-F5344CB8AC3E}">
        <p14:creationId xmlns:p14="http://schemas.microsoft.com/office/powerpoint/2010/main" val="11869667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C4E2E-DCE0-4BE1-8CF5-3AFC0EBAFE43}"/>
              </a:ext>
            </a:extLst>
          </p:cNvPr>
          <p:cNvGrpSpPr/>
          <p:nvPr/>
        </p:nvGrpSpPr>
        <p:grpSpPr>
          <a:xfrm>
            <a:off x="1321302" y="2987838"/>
            <a:ext cx="7728362" cy="3784437"/>
            <a:chOff x="899490" y="1991667"/>
            <a:chExt cx="9472015" cy="46382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9EE33D-6464-407E-AF82-907A7E061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4"/>
            <a:stretch/>
          </p:blipFill>
          <p:spPr>
            <a:xfrm>
              <a:off x="899490" y="1991667"/>
              <a:ext cx="9472015" cy="46382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5D726D2-D3A6-4198-882D-6813560BB382}"/>
                </a:ext>
              </a:extLst>
            </p:cNvPr>
            <p:cNvSpPr/>
            <p:nvPr/>
          </p:nvSpPr>
          <p:spPr>
            <a:xfrm>
              <a:off x="5274549" y="4784505"/>
              <a:ext cx="616226" cy="136118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9BA3760-A395-4B4A-8592-6DFCA65BA723}"/>
                </a:ext>
              </a:extLst>
            </p:cNvPr>
            <p:cNvSpPr/>
            <p:nvPr/>
          </p:nvSpPr>
          <p:spPr>
            <a:xfrm>
              <a:off x="5260000" y="4613713"/>
              <a:ext cx="648294" cy="1260228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CC669FA-FCF2-4590-AB94-026F45A53D1F}"/>
                </a:ext>
              </a:extLst>
            </p:cNvPr>
            <p:cNvSpPr/>
            <p:nvPr/>
          </p:nvSpPr>
          <p:spPr>
            <a:xfrm>
              <a:off x="5908696" y="5118209"/>
              <a:ext cx="2329041" cy="144050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CC747BF-21B1-4DDE-848D-9073E5FE4AAC}"/>
                </a:ext>
              </a:extLst>
            </p:cNvPr>
            <p:cNvSpPr/>
            <p:nvPr/>
          </p:nvSpPr>
          <p:spPr>
            <a:xfrm>
              <a:off x="5901202" y="4710934"/>
              <a:ext cx="2336535" cy="126124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B6D84A6-9174-4077-BE6E-777C04AB1C9B}"/>
                </a:ext>
              </a:extLst>
            </p:cNvPr>
            <p:cNvSpPr/>
            <p:nvPr/>
          </p:nvSpPr>
          <p:spPr>
            <a:xfrm>
              <a:off x="5913431" y="4540141"/>
              <a:ext cx="2327405" cy="14451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4481B7-1D12-4FB3-A2F2-DB877DAC0FA0}"/>
                </a:ext>
              </a:extLst>
            </p:cNvPr>
            <p:cNvSpPr/>
            <p:nvPr/>
          </p:nvSpPr>
          <p:spPr>
            <a:xfrm>
              <a:off x="5278508" y="5173389"/>
              <a:ext cx="616226" cy="1295463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FED06A-6F23-457B-99F4-2A83F5A05C49}"/>
                </a:ext>
              </a:extLst>
            </p:cNvPr>
            <p:cNvSpPr/>
            <p:nvPr/>
          </p:nvSpPr>
          <p:spPr>
            <a:xfrm>
              <a:off x="5951767" y="6398529"/>
              <a:ext cx="2329041" cy="150610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A9C973-895C-4A06-8164-2C24B680045B}"/>
                </a:ext>
              </a:extLst>
            </p:cNvPr>
            <p:cNvSpPr/>
            <p:nvPr/>
          </p:nvSpPr>
          <p:spPr>
            <a:xfrm>
              <a:off x="5944273" y="6093106"/>
              <a:ext cx="2336535" cy="158083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291B403-888A-4E09-927A-1C1BE187F4D7}"/>
                </a:ext>
              </a:extLst>
            </p:cNvPr>
            <p:cNvSpPr/>
            <p:nvPr/>
          </p:nvSpPr>
          <p:spPr>
            <a:xfrm>
              <a:off x="5956502" y="5816681"/>
              <a:ext cx="2327405" cy="147895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CBAEDAA-9BBA-4121-BA3F-542252703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 using Tabular Editor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CB9C31-23AA-48EF-8A71-003C4F9D9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00438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Tabular Editor provides collection properties to add translations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Names</a:t>
            </a:r>
            <a:r>
              <a:rPr lang="en-US" dirty="0"/>
              <a:t>: used to add metadata translations for dataset object names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Descriptions</a:t>
            </a:r>
            <a:r>
              <a:rPr lang="en-US" dirty="0"/>
              <a:t>: used to add metadata translations for dataset object descriptions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Display Folders</a:t>
            </a:r>
            <a:r>
              <a:rPr lang="en-US" dirty="0"/>
              <a:t>: used to add translations for dataset object display folder names</a:t>
            </a:r>
          </a:p>
        </p:txBody>
      </p:sp>
    </p:spTree>
    <p:extLst>
      <p:ext uri="{BB962C8B-B14F-4D97-AF65-F5344CB8AC3E}">
        <p14:creationId xmlns:p14="http://schemas.microsoft.com/office/powerpoint/2010/main" val="341888656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B16D-5282-445B-9B33-9A2319AC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DFA87-9763-4002-A36F-125BBF4991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Adding secondary cultures to a dataset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700000"/>
                </a:solidFill>
              </a:rPr>
              <a:t>New Translation</a:t>
            </a:r>
            <a:r>
              <a:rPr lang="en-US" dirty="0"/>
              <a:t> command and choose culture from </a:t>
            </a:r>
            <a:r>
              <a:rPr lang="en-US" b="1" dirty="0">
                <a:solidFill>
                  <a:srgbClr val="700000"/>
                </a:solidFill>
              </a:rPr>
              <a:t>Select Culture</a:t>
            </a:r>
            <a:r>
              <a:rPr lang="en-US" dirty="0"/>
              <a:t> dialog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Once secondary cultures have been added, add metadata translations for secondary cultures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F44AE-1CF6-4D3E-8A92-5ECD9FC29E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29" y="2033210"/>
            <a:ext cx="2394796" cy="1529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373AC-0FED-4505-B88E-E956ECEA20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98" y="4179671"/>
            <a:ext cx="5993027" cy="21467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D6EC0A-6DB3-40FD-908D-821DF996CDB9}"/>
              </a:ext>
            </a:extLst>
          </p:cNvPr>
          <p:cNvGrpSpPr/>
          <p:nvPr/>
        </p:nvGrpSpPr>
        <p:grpSpPr>
          <a:xfrm>
            <a:off x="3695700" y="2068336"/>
            <a:ext cx="3258622" cy="1515110"/>
            <a:chOff x="3695700" y="2068336"/>
            <a:chExt cx="3258622" cy="1515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B48F45-E158-404E-A425-8F71BAB49C40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762" y="2068336"/>
              <a:ext cx="2575560" cy="1515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2133BC8-7651-4655-BDD9-8FE26C40EEC4}"/>
                </a:ext>
              </a:extLst>
            </p:cNvPr>
            <p:cNvSpPr/>
            <p:nvPr/>
          </p:nvSpPr>
          <p:spPr bwMode="auto">
            <a:xfrm>
              <a:off x="3695700" y="2581275"/>
              <a:ext cx="638175" cy="523875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8949A6-36E6-40CC-988B-155A72D429C6}"/>
              </a:ext>
            </a:extLst>
          </p:cNvPr>
          <p:cNvGrpSpPr/>
          <p:nvPr/>
        </p:nvGrpSpPr>
        <p:grpSpPr>
          <a:xfrm>
            <a:off x="7058025" y="1969433"/>
            <a:ext cx="2262391" cy="1631017"/>
            <a:chOff x="7058025" y="2007533"/>
            <a:chExt cx="2262391" cy="16310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079013-6B4B-45C8-B4C3-68621A53B537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026" y="2007533"/>
              <a:ext cx="1587390" cy="1631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5C0ECC3-D29B-401B-B0BA-D67656C6610E}"/>
                </a:ext>
              </a:extLst>
            </p:cNvPr>
            <p:cNvSpPr/>
            <p:nvPr/>
          </p:nvSpPr>
          <p:spPr bwMode="auto">
            <a:xfrm>
              <a:off x="7058025" y="2638425"/>
              <a:ext cx="638175" cy="523875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111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5C4D-C21F-451A-BC09-CD14E414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Exporting/Importing Metadata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1EBD-A066-480C-9C60-4EEC0B865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Tabular Editor supports exporting/importing translations</a:t>
            </a:r>
          </a:p>
          <a:p>
            <a:pPr lvl="1"/>
            <a:r>
              <a:rPr lang="en-US" dirty="0"/>
              <a:t>Export metadata after populating translations for default language</a:t>
            </a:r>
          </a:p>
          <a:p>
            <a:pPr lvl="1"/>
            <a:r>
              <a:rPr lang="en-US" dirty="0"/>
              <a:t>Design workflow with human translators to add translations</a:t>
            </a:r>
          </a:p>
          <a:p>
            <a:pPr lvl="1"/>
            <a:r>
              <a:rPr lang="en-US" dirty="0"/>
              <a:t>Import updated translation back into PBIX project using Tabular Editor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DBC1-17DE-4495-B6B3-50FEB9BA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98" b="38128"/>
          <a:stretch/>
        </p:blipFill>
        <p:spPr>
          <a:xfrm>
            <a:off x="309956" y="2940859"/>
            <a:ext cx="2973116" cy="1030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BB1E8-F09A-49E4-BD6B-21BE8554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42" y="3034811"/>
            <a:ext cx="3719480" cy="3413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AB3B6-0CC7-4923-B22A-5F0DA48F9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473" y="3037680"/>
            <a:ext cx="4308075" cy="3453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4600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57DB55-E9FB-4F03-B46B-68D3659D0829}"/>
              </a:ext>
            </a:extLst>
          </p:cNvPr>
          <p:cNvSpPr/>
          <p:nvPr/>
        </p:nvSpPr>
        <p:spPr>
          <a:xfrm>
            <a:off x="554616" y="2126429"/>
            <a:ext cx="11236960" cy="4023360"/>
          </a:xfrm>
          <a:prstGeom prst="rect">
            <a:avLst/>
          </a:prstGeom>
          <a:solidFill>
            <a:srgbClr val="F7FB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15247-6139-4DBB-9A1A-15D4C08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Translations using Tabular Editor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842B48-88FA-4753-A140-87062064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Tabular Editor provides </a:t>
            </a:r>
            <a:r>
              <a:rPr lang="en-US" b="1" dirty="0">
                <a:solidFill>
                  <a:srgbClr val="700000"/>
                </a:solidFill>
              </a:rPr>
              <a:t>Import Translations</a:t>
            </a:r>
            <a:r>
              <a:rPr lang="en-US" dirty="0"/>
              <a:t> command </a:t>
            </a:r>
          </a:p>
          <a:p>
            <a:pPr lvl="1"/>
            <a:r>
              <a:rPr lang="en-US" dirty="0"/>
              <a:t>Makes it possible to automate populating metadata 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07B3B-FE40-4A78-B422-41322179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6"/>
          <a:stretch/>
        </p:blipFill>
        <p:spPr>
          <a:xfrm>
            <a:off x="883503" y="2365293"/>
            <a:ext cx="5787433" cy="35805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5FB8704-C40E-483D-A32A-1BA2EDE6B8BF}"/>
              </a:ext>
            </a:extLst>
          </p:cNvPr>
          <p:cNvGrpSpPr/>
          <p:nvPr/>
        </p:nvGrpSpPr>
        <p:grpSpPr>
          <a:xfrm>
            <a:off x="7016377" y="2360109"/>
            <a:ext cx="4511040" cy="3570863"/>
            <a:chOff x="6918960" y="2377440"/>
            <a:chExt cx="5069841" cy="4013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E6C67F-1B73-46D6-BA6A-66040645B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138"/>
            <a:stretch/>
          </p:blipFill>
          <p:spPr>
            <a:xfrm>
              <a:off x="6947535" y="2735579"/>
              <a:ext cx="5041266" cy="365506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3186A8-5844-4A14-A06D-BE031146AECC}"/>
                </a:ext>
              </a:extLst>
            </p:cNvPr>
            <p:cNvSpPr/>
            <p:nvPr/>
          </p:nvSpPr>
          <p:spPr>
            <a:xfrm>
              <a:off x="6918960" y="2377440"/>
              <a:ext cx="5039360" cy="3657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 from translators</a:t>
              </a:r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FCEC59-34D7-45F6-8718-70AFD61B9275}"/>
              </a:ext>
            </a:extLst>
          </p:cNvPr>
          <p:cNvSpPr/>
          <p:nvPr/>
        </p:nvSpPr>
        <p:spPr>
          <a:xfrm flipH="1">
            <a:off x="5911585" y="4166819"/>
            <a:ext cx="1501030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309310436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56805939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E43A-DAED-4EE6-BA10-387D387C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an External Tool for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38418-0057-4A10-B28E-63FB19591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Power BI Desktop provides support for integrating external tools</a:t>
            </a:r>
          </a:p>
          <a:p>
            <a:pPr lvl="1"/>
            <a:r>
              <a:rPr lang="en-US" dirty="0"/>
              <a:t>External tool can be launched from Power BI Desktop</a:t>
            </a:r>
          </a:p>
          <a:p>
            <a:pPr lvl="1"/>
            <a:r>
              <a:rPr lang="en-US" dirty="0"/>
              <a:t>External tool can connect to dataset inside a PBIX project file</a:t>
            </a:r>
          </a:p>
          <a:p>
            <a:pPr lvl="1"/>
            <a:r>
              <a:rPr lang="en-US" dirty="0"/>
              <a:t>External tool can be designed to add and manage metadata translations </a:t>
            </a:r>
          </a:p>
          <a:p>
            <a:pPr lvl="1"/>
            <a:r>
              <a:rPr lang="en-US" dirty="0"/>
              <a:t>External tool must be programmed to use Tabular Object Model (TOM)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BE957-6D8A-4248-9F7B-5BF9CC12136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47" y="3647310"/>
            <a:ext cx="9063710" cy="3121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585817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D468-0420-4CCF-A4B2-7FC63EB6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External Tool Developer Sample:</a:t>
            </a:r>
            <a:r>
              <a:rPr lang="en-US" dirty="0"/>
              <a:t> TranslationsBuilder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B0C83-FB17-46A5-BE98-CD176E99F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.NET application using C# which programs TOM to automate localization tasks</a:t>
            </a:r>
          </a:p>
          <a:p>
            <a:pPr lvl="1"/>
            <a:r>
              <a:rPr lang="en-US" dirty="0"/>
              <a:t>Provides code to populate translations of default culture</a:t>
            </a:r>
          </a:p>
          <a:p>
            <a:pPr lvl="1"/>
            <a:r>
              <a:rPr lang="en-US" dirty="0"/>
              <a:t>Provides code to add secondary cultures and populate their translations</a:t>
            </a:r>
          </a:p>
          <a:p>
            <a:pPr lvl="1"/>
            <a:r>
              <a:rPr lang="en-US" dirty="0"/>
              <a:t>Calls to Microsoft Translator Service to create starting set of translations for each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F5EDB-1A68-4D8E-B870-84111546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980" y="2950638"/>
            <a:ext cx="7120589" cy="26298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053BB8-6878-4AE6-8F28-627F92A6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31" y="2957446"/>
            <a:ext cx="2607587" cy="376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5876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465E-7AA2-486D-8E7A-21CBA758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an External 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51BC8-77FE-42EF-BD04-0B180BC88F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24315"/>
          </a:xfrm>
        </p:spPr>
        <p:txBody>
          <a:bodyPr/>
          <a:lstStyle/>
          <a:p>
            <a:r>
              <a:rPr lang="en-US" dirty="0"/>
              <a:t>Deployment requires creating JSON file with </a:t>
            </a:r>
            <a:r>
              <a:rPr lang="en-US" sz="1800" b="1" dirty="0">
                <a:solidFill>
                  <a:srgbClr val="700000"/>
                </a:solidFill>
                <a:latin typeface="Lucida Console" panose="020B0609040504020204" pitchFamily="49" charset="0"/>
              </a:rPr>
              <a:t>*.</a:t>
            </a:r>
            <a:r>
              <a:rPr lang="en-US" sz="1800" b="1" dirty="0" err="1">
                <a:solidFill>
                  <a:srgbClr val="700000"/>
                </a:solidFill>
                <a:latin typeface="Lucida Console" panose="020B0609040504020204" pitchFamily="49" charset="0"/>
              </a:rPr>
              <a:t>pbitool.json</a:t>
            </a:r>
            <a:r>
              <a:rPr lang="en-US" dirty="0"/>
              <a:t> extension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Deployment file (</a:t>
            </a:r>
            <a:r>
              <a:rPr lang="en-US" sz="1800" b="1" dirty="0" err="1">
                <a:solidFill>
                  <a:srgbClr val="700000"/>
                </a:solidFill>
                <a:latin typeface="Lucida Console" panose="020B0609040504020204" pitchFamily="49" charset="0"/>
              </a:rPr>
              <a:t>translationsbuilder.pbitool.json</a:t>
            </a:r>
            <a:r>
              <a:rPr lang="en-US" dirty="0"/>
              <a:t>) must be copied to this folder</a:t>
            </a:r>
          </a:p>
          <a:p>
            <a:pPr lvl="2"/>
            <a:r>
              <a:rPr lang="en-US" sz="1400" dirty="0">
                <a:solidFill>
                  <a:schemeClr val="tx1"/>
                </a:solidFill>
              </a:rPr>
              <a:t>C:\Program Files (x86)\Common Files\Microsoft Shared\Power BI Desktop\External Tools</a:t>
            </a:r>
          </a:p>
          <a:p>
            <a:pPr lvl="1"/>
            <a:endParaRPr lang="en-US" sz="1050" dirty="0"/>
          </a:p>
          <a:p>
            <a:r>
              <a:rPr lang="en-US" dirty="0"/>
              <a:t>After a restart, Power BI Desktop should display tile on </a:t>
            </a:r>
            <a:r>
              <a:rPr lang="en-US" b="1" dirty="0">
                <a:solidFill>
                  <a:srgbClr val="700000"/>
                </a:solidFill>
              </a:rPr>
              <a:t>External Tools</a:t>
            </a:r>
            <a:r>
              <a:rPr lang="en-US" dirty="0"/>
              <a:t> tab of ribbon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4F078-98BC-4542-9D7D-2D23CB8D3A4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1624" y="5456364"/>
            <a:ext cx="6599944" cy="13251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330477-BC03-4F96-9750-64A3A498C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1" y="1723000"/>
            <a:ext cx="9848850" cy="18597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0425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994A-2C27-4747-8643-30C93E19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 with Developer Sample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B97F-2912-42C6-AE43-E3E994FF7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15608"/>
          </a:xfrm>
        </p:spPr>
        <p:txBody>
          <a:bodyPr/>
          <a:lstStyle/>
          <a:p>
            <a:r>
              <a:rPr lang="en-US" dirty="0"/>
              <a:t>All source code and documentation available through public GitHub repository</a:t>
            </a:r>
          </a:p>
          <a:p>
            <a:pPr lvl="1"/>
            <a:r>
              <a:rPr lang="en-US" sz="2400" dirty="0">
                <a:hlinkClick r:id="rId2"/>
              </a:rPr>
              <a:t>https://github.com/PowerBiDevCamp/Multilanguage-Reports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06982-82CF-4A0E-A199-A5A64597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78" y="2269819"/>
            <a:ext cx="8023731" cy="4404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921925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7FE911-4C9E-4503-85D3-6D92DFF0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Object Model (TOM)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A79D4-DF1C-4E35-973E-E0113582C7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16621"/>
          </a:xfrm>
        </p:spPr>
        <p:txBody>
          <a:bodyPr/>
          <a:lstStyle/>
          <a:p>
            <a:r>
              <a:rPr lang="en-US" dirty="0"/>
              <a:t>TOM is extension of Analysis Management Object (AMO) client library</a:t>
            </a:r>
          </a:p>
          <a:p>
            <a:pPr lvl="1"/>
            <a:r>
              <a:rPr lang="en-US" dirty="0"/>
              <a:t>TOM supports programming against Power BI datasets using XMLA protocol</a:t>
            </a:r>
          </a:p>
          <a:p>
            <a:pPr lvl="1"/>
            <a:r>
              <a:rPr lang="en-US" dirty="0"/>
              <a:t>Power BI dataset represented in TOM with a </a:t>
            </a:r>
            <a:r>
              <a:rPr lang="en-US" b="1" dirty="0">
                <a:solidFill>
                  <a:srgbClr val="700000"/>
                </a:solidFill>
              </a:rPr>
              <a:t>Database</a:t>
            </a:r>
            <a:r>
              <a:rPr lang="en-US" dirty="0"/>
              <a:t> object</a:t>
            </a:r>
          </a:p>
          <a:p>
            <a:pPr lvl="1"/>
            <a:r>
              <a:rPr lang="en-US" dirty="0"/>
              <a:t>Data model inside dataset represented in TOM with </a:t>
            </a:r>
            <a:r>
              <a:rPr lang="en-US" b="1" dirty="0">
                <a:solidFill>
                  <a:srgbClr val="700000"/>
                </a:solidFill>
              </a:rPr>
              <a:t>Model</a:t>
            </a:r>
            <a:r>
              <a:rPr lang="en-US" dirty="0"/>
              <a:t> object</a:t>
            </a:r>
          </a:p>
          <a:p>
            <a:pPr lvl="1"/>
            <a:r>
              <a:rPr lang="en-US" b="1" dirty="0">
                <a:solidFill>
                  <a:srgbClr val="700000"/>
                </a:solidFill>
              </a:rPr>
              <a:t>Model</a:t>
            </a:r>
            <a:r>
              <a:rPr lang="en-US" dirty="0"/>
              <a:t> object provides access to dataset objects</a:t>
            </a:r>
          </a:p>
          <a:p>
            <a:r>
              <a:rPr lang="en-US" dirty="0"/>
              <a:t>TOM provides support for adding/managing metadata translations</a:t>
            </a:r>
          </a:p>
          <a:p>
            <a:pPr lvl="1"/>
            <a:r>
              <a:rPr lang="en-US" dirty="0"/>
              <a:t>Dataset object types supporting localization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Hierarchy</a:t>
            </a:r>
          </a:p>
          <a:p>
            <a:pPr lvl="1"/>
            <a:r>
              <a:rPr lang="en-US" dirty="0"/>
              <a:t>Dataset object translation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0000"/>
                </a:solidFill>
              </a:rPr>
              <a:t>DisplayFolder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Model object contains </a:t>
            </a:r>
            <a:r>
              <a:rPr lang="en-US" b="1" dirty="0">
                <a:solidFill>
                  <a:srgbClr val="700000"/>
                </a:solidFill>
              </a:rPr>
              <a:t>Culture</a:t>
            </a:r>
            <a:r>
              <a:rPr lang="en-US" dirty="0"/>
              <a:t> property and </a:t>
            </a:r>
            <a:r>
              <a:rPr lang="en-US" b="1" dirty="0">
                <a:solidFill>
                  <a:srgbClr val="700000"/>
                </a:solidFill>
              </a:rPr>
              <a:t>Cultures</a:t>
            </a:r>
            <a:r>
              <a:rPr lang="en-US" dirty="0"/>
              <a:t> collection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691358A-E108-4DC5-A702-D897F9C963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00" y="4843685"/>
            <a:ext cx="2272079" cy="1166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067A4E-DE0F-43ED-97F2-087CC72DE5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2" y="4851365"/>
            <a:ext cx="2822740" cy="161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193A41-F7E4-41C5-9906-594289C0F89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39" y="4854548"/>
            <a:ext cx="2604671" cy="2003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7040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4344B5-4459-4D24-B167-E4F601CD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 class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944D9-514A-4D9D-BC9D-51AD89CD6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b="1" dirty="0">
                <a:solidFill>
                  <a:srgbClr val="700000"/>
                </a:solidFill>
              </a:rPr>
              <a:t>TranslationsManager</a:t>
            </a:r>
            <a:r>
              <a:rPr lang="en-US" dirty="0"/>
              <a:t> class contains logic to add cultures and add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49BF2-7B77-4731-882E-1FCB36A6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07" y="1787791"/>
            <a:ext cx="5125608" cy="4795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456958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A4FC-F872-4279-AF63-FF5972B9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Annotations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3BE7D-3011-4A8D-B6D9-72D1785070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b="1" dirty="0">
                <a:solidFill>
                  <a:srgbClr val="700000"/>
                </a:solidFill>
              </a:rPr>
              <a:t>Annotations</a:t>
            </a:r>
            <a:r>
              <a:rPr lang="en-US" dirty="0"/>
              <a:t> provide ability to store custom properties in dataset definition</a:t>
            </a:r>
          </a:p>
          <a:p>
            <a:pPr lvl="1"/>
            <a:r>
              <a:rPr lang="en-US" dirty="0"/>
              <a:t>Can be used to storing any type of custom metadata</a:t>
            </a:r>
          </a:p>
          <a:p>
            <a:pPr lvl="1"/>
            <a:r>
              <a:rPr lang="en-US" dirty="0"/>
              <a:t>Used in TranslationsBuilder to store friendly name for dataset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Annotation stored inside dataset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C5BA6-7BA1-4D89-BC72-B0BBEFC38B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38" y="2545450"/>
            <a:ext cx="4050030" cy="152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5AD90-B671-4557-882E-26FC2CE0DA7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27838" y="2542873"/>
            <a:ext cx="4016075" cy="15168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350B5F9-B102-4FC9-BE37-B71AF88A7978}"/>
              </a:ext>
            </a:extLst>
          </p:cNvPr>
          <p:cNvSpPr/>
          <p:nvPr/>
        </p:nvSpPr>
        <p:spPr bwMode="auto">
          <a:xfrm>
            <a:off x="5452946" y="3044283"/>
            <a:ext cx="892097" cy="468351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E5FF4-6ADE-4DE0-AAC2-A02D0F744BB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4" y="4721737"/>
            <a:ext cx="5540917" cy="2104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604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02075-D685-4416-ADBB-E63CAE81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7" y="1397100"/>
            <a:ext cx="9349849" cy="507060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1D5EC4-36F1-4975-9F70-F2DA1F96AA4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537" y="1032057"/>
            <a:ext cx="4988715" cy="189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9F8F9-AAF2-40A1-B3DD-4CD18B30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Annotations</a:t>
            </a:r>
          </a:p>
        </p:txBody>
      </p:sp>
    </p:spTree>
    <p:extLst>
      <p:ext uri="{BB962C8B-B14F-4D97-AF65-F5344CB8AC3E}">
        <p14:creationId xmlns:p14="http://schemas.microsoft.com/office/powerpoint/2010/main" val="274366956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E421AF-1F9C-4FBE-AF6E-B4FF70893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TranslationsBuilder allows user to add secondary cultures</a:t>
            </a:r>
          </a:p>
          <a:p>
            <a:pPr lvl="1"/>
            <a:r>
              <a:rPr lang="en-US" dirty="0"/>
              <a:t>Provides a list of available cultures to choose from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You can see which secondary cultures have already been added to a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F47EB-C571-40C6-9CBB-A07D333E84C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13" y="2032438"/>
            <a:ext cx="5881370" cy="160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5BAB1-31EE-45BB-BF3E-1BE257FEDC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27" y="4186518"/>
            <a:ext cx="6497211" cy="23824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6CB7EF3-1842-4249-B258-C44CFFAD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D8D743-0D4C-485B-9C69-64B6E707F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798" y="4289318"/>
            <a:ext cx="4170062" cy="150237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8620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7FA4-32BA-47D5-B19B-63CEFA0B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9C8DE4A-34F7-4374-885B-C34375E23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08242"/>
          </a:xfrm>
        </p:spPr>
        <p:txBody>
          <a:bodyPr/>
          <a:lstStyle/>
          <a:p>
            <a:r>
              <a:rPr lang="en-US" dirty="0"/>
              <a:t>When you create a new PBIX project…</a:t>
            </a:r>
          </a:p>
          <a:p>
            <a:pPr lvl="1"/>
            <a:r>
              <a:rPr lang="en-US" dirty="0"/>
              <a:t>It has a default culture (en-US) but that culture contains no metadata translations</a:t>
            </a:r>
          </a:p>
          <a:p>
            <a:pPr lvl="1"/>
            <a:r>
              <a:rPr lang="en-US" dirty="0"/>
              <a:t>You must add metadata translations for default culture</a:t>
            </a:r>
          </a:p>
          <a:p>
            <a:pPr lvl="1"/>
            <a:r>
              <a:rPr lang="en-US" dirty="0"/>
              <a:t>You must add secondary cultures and then add metadata translations to them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78EA6-61FA-4EE1-961C-D0E1A522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51" y="3002383"/>
            <a:ext cx="2650472" cy="1924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7BAF0-8D5D-4240-A0D2-2A3CE307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703" y="2931469"/>
            <a:ext cx="4238461" cy="3889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688686-E261-443F-B671-499585EE50D3}"/>
              </a:ext>
            </a:extLst>
          </p:cNvPr>
          <p:cNvSpPr/>
          <p:nvPr/>
        </p:nvSpPr>
        <p:spPr>
          <a:xfrm>
            <a:off x="1359485" y="3009845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1AC07-A9F3-4FC5-8E75-A6E62FA0FEBC}"/>
              </a:ext>
            </a:extLst>
          </p:cNvPr>
          <p:cNvSpPr/>
          <p:nvPr/>
        </p:nvSpPr>
        <p:spPr>
          <a:xfrm>
            <a:off x="1710281" y="4693763"/>
            <a:ext cx="1745793" cy="239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Cultures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682D41-46B4-499A-831A-15FC3AF0244C}"/>
              </a:ext>
            </a:extLst>
          </p:cNvPr>
          <p:cNvCxnSpPr>
            <a:cxnSpLocks/>
          </p:cNvCxnSpPr>
          <p:nvPr/>
        </p:nvCxnSpPr>
        <p:spPr>
          <a:xfrm>
            <a:off x="1521012" y="3249691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C4FE3C-AE45-4A13-8B65-DFABD77167C6}"/>
              </a:ext>
            </a:extLst>
          </p:cNvPr>
          <p:cNvCxnSpPr>
            <a:cxnSpLocks/>
          </p:cNvCxnSpPr>
          <p:nvPr/>
        </p:nvCxnSpPr>
        <p:spPr>
          <a:xfrm>
            <a:off x="1519390" y="3490436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79A66-34D1-4914-A6D1-0B22829F9F5E}"/>
              </a:ext>
            </a:extLst>
          </p:cNvPr>
          <p:cNvCxnSpPr>
            <a:cxnSpLocks/>
          </p:cNvCxnSpPr>
          <p:nvPr/>
        </p:nvCxnSpPr>
        <p:spPr>
          <a:xfrm>
            <a:off x="1521012" y="3447292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3A92C8-6EB1-484C-AB6B-B639A52AC12E}"/>
              </a:ext>
            </a:extLst>
          </p:cNvPr>
          <p:cNvCxnSpPr>
            <a:cxnSpLocks/>
          </p:cNvCxnSpPr>
          <p:nvPr/>
        </p:nvCxnSpPr>
        <p:spPr>
          <a:xfrm>
            <a:off x="1521012" y="377792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F103CE-2281-42BB-AB73-1516C7F7BBE9}"/>
              </a:ext>
            </a:extLst>
          </p:cNvPr>
          <p:cNvCxnSpPr>
            <a:cxnSpLocks/>
          </p:cNvCxnSpPr>
          <p:nvPr/>
        </p:nvCxnSpPr>
        <p:spPr>
          <a:xfrm>
            <a:off x="1521012" y="4092447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2B3966-96BC-48B9-B2FE-7AC349FB1D54}"/>
              </a:ext>
            </a:extLst>
          </p:cNvPr>
          <p:cNvCxnSpPr>
            <a:cxnSpLocks/>
          </p:cNvCxnSpPr>
          <p:nvPr/>
        </p:nvCxnSpPr>
        <p:spPr>
          <a:xfrm>
            <a:off x="1521012" y="4422501"/>
            <a:ext cx="0" cy="384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A00883-1C85-4569-B8E9-803121B50785}"/>
              </a:ext>
            </a:extLst>
          </p:cNvPr>
          <p:cNvCxnSpPr>
            <a:cxnSpLocks/>
          </p:cNvCxnSpPr>
          <p:nvPr/>
        </p:nvCxnSpPr>
        <p:spPr>
          <a:xfrm>
            <a:off x="1508922" y="4802467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A3F15-74C1-45F9-BF94-4C6C21093C7D}"/>
              </a:ext>
            </a:extLst>
          </p:cNvPr>
          <p:cNvSpPr/>
          <p:nvPr/>
        </p:nvSpPr>
        <p:spPr>
          <a:xfrm>
            <a:off x="1738999" y="3376211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074BA6-A874-40AF-9E44-65E1A0FB17BE}"/>
              </a:ext>
            </a:extLst>
          </p:cNvPr>
          <p:cNvSpPr/>
          <p:nvPr/>
        </p:nvSpPr>
        <p:spPr>
          <a:xfrm>
            <a:off x="2095463" y="3694269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Column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528C5C-C0FE-4C34-AED6-58E09B23C502}"/>
              </a:ext>
            </a:extLst>
          </p:cNvPr>
          <p:cNvSpPr/>
          <p:nvPr/>
        </p:nvSpPr>
        <p:spPr>
          <a:xfrm>
            <a:off x="2095463" y="4015661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1CE750-F132-432B-AD86-5172CE4B48FD}"/>
              </a:ext>
            </a:extLst>
          </p:cNvPr>
          <p:cNvSpPr/>
          <p:nvPr/>
        </p:nvSpPr>
        <p:spPr>
          <a:xfrm>
            <a:off x="2095463" y="4337053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Hierarchy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4CD8B9-BC1F-42BA-B477-46E17177F613}"/>
              </a:ext>
            </a:extLst>
          </p:cNvPr>
          <p:cNvCxnSpPr>
            <a:cxnSpLocks/>
          </p:cNvCxnSpPr>
          <p:nvPr/>
        </p:nvCxnSpPr>
        <p:spPr>
          <a:xfrm>
            <a:off x="1898906" y="3616058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24C3DF-277D-4E79-A3F6-D9C5F255A813}"/>
              </a:ext>
            </a:extLst>
          </p:cNvPr>
          <p:cNvCxnSpPr>
            <a:cxnSpLocks/>
          </p:cNvCxnSpPr>
          <p:nvPr/>
        </p:nvCxnSpPr>
        <p:spPr>
          <a:xfrm>
            <a:off x="1898906" y="3813658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96DE99-0242-4B1B-82CA-E6C68E976299}"/>
              </a:ext>
            </a:extLst>
          </p:cNvPr>
          <p:cNvCxnSpPr>
            <a:cxnSpLocks/>
          </p:cNvCxnSpPr>
          <p:nvPr/>
        </p:nvCxnSpPr>
        <p:spPr>
          <a:xfrm>
            <a:off x="1900527" y="381365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C5AA0-3673-4CA6-A520-94783BE34072}"/>
              </a:ext>
            </a:extLst>
          </p:cNvPr>
          <p:cNvCxnSpPr>
            <a:cxnSpLocks/>
          </p:cNvCxnSpPr>
          <p:nvPr/>
        </p:nvCxnSpPr>
        <p:spPr>
          <a:xfrm>
            <a:off x="1900527" y="4144294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EF844B-23EE-49C0-9B7E-744C1C11BC14}"/>
              </a:ext>
            </a:extLst>
          </p:cNvPr>
          <p:cNvCxnSpPr>
            <a:cxnSpLocks/>
          </p:cNvCxnSpPr>
          <p:nvPr/>
        </p:nvCxnSpPr>
        <p:spPr>
          <a:xfrm>
            <a:off x="1900527" y="4144294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C7910D-1581-4525-BED4-348587C6A764}"/>
              </a:ext>
            </a:extLst>
          </p:cNvPr>
          <p:cNvCxnSpPr>
            <a:cxnSpLocks/>
          </p:cNvCxnSpPr>
          <p:nvPr/>
        </p:nvCxnSpPr>
        <p:spPr>
          <a:xfrm>
            <a:off x="1900527" y="4474930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A49683-C0A9-4880-AEE9-E957B8FDB48E}"/>
              </a:ext>
            </a:extLst>
          </p:cNvPr>
          <p:cNvCxnSpPr>
            <a:cxnSpLocks/>
          </p:cNvCxnSpPr>
          <p:nvPr/>
        </p:nvCxnSpPr>
        <p:spPr>
          <a:xfrm>
            <a:off x="1900181" y="4458813"/>
            <a:ext cx="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154E1B-589E-4BEE-9809-DDB63AC824F9}"/>
              </a:ext>
            </a:extLst>
          </p:cNvPr>
          <p:cNvGrpSpPr/>
          <p:nvPr/>
        </p:nvGrpSpPr>
        <p:grpSpPr>
          <a:xfrm>
            <a:off x="1927600" y="4930566"/>
            <a:ext cx="2710020" cy="1649501"/>
            <a:chOff x="1761395" y="4861179"/>
            <a:chExt cx="2710020" cy="16495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EC7CD7-3C6B-48D4-9EA9-2D32A38418A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017" y="4861179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79F931B-4A9D-4147-959A-F06D396EE290}"/>
                </a:ext>
              </a:extLst>
            </p:cNvPr>
            <p:cNvCxnSpPr>
              <a:cxnSpLocks/>
            </p:cNvCxnSpPr>
            <p:nvPr/>
          </p:nvCxnSpPr>
          <p:spPr>
            <a:xfrm>
              <a:off x="1761395" y="507065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2C6C0F-DAC7-41B4-A036-505AD0525EBE}"/>
                </a:ext>
              </a:extLst>
            </p:cNvPr>
            <p:cNvSpPr/>
            <p:nvPr/>
          </p:nvSpPr>
          <p:spPr>
            <a:xfrm>
              <a:off x="1981004" y="4962681"/>
              <a:ext cx="1745793" cy="23984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Culture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2267408-41BC-494C-98C5-21D33212620E}"/>
                </a:ext>
              </a:extLst>
            </p:cNvPr>
            <p:cNvCxnSpPr>
              <a:cxnSpLocks/>
            </p:cNvCxnSpPr>
            <p:nvPr/>
          </p:nvCxnSpPr>
          <p:spPr>
            <a:xfrm>
              <a:off x="2161216" y="5209343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A5C9E11-1859-403F-AB91-7483CD4D8C01}"/>
                </a:ext>
              </a:extLst>
            </p:cNvPr>
            <p:cNvCxnSpPr>
              <a:cxnSpLocks/>
            </p:cNvCxnSpPr>
            <p:nvPr/>
          </p:nvCxnSpPr>
          <p:spPr>
            <a:xfrm>
              <a:off x="2159594" y="5418816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76FEF61-0AA3-4682-8D74-082E1200B657}"/>
                </a:ext>
              </a:extLst>
            </p:cNvPr>
            <p:cNvSpPr/>
            <p:nvPr/>
          </p:nvSpPr>
          <p:spPr>
            <a:xfrm>
              <a:off x="2369157" y="529529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6DA2F4-3B3E-4151-B4C6-9B1A1E2ADCDA}"/>
                </a:ext>
              </a:extLst>
            </p:cNvPr>
            <p:cNvSpPr/>
            <p:nvPr/>
          </p:nvSpPr>
          <p:spPr>
            <a:xfrm>
              <a:off x="2725622" y="5628049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Column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44E86B-0550-4167-B887-B3158A0A72A4}"/>
                </a:ext>
              </a:extLst>
            </p:cNvPr>
            <p:cNvSpPr/>
            <p:nvPr/>
          </p:nvSpPr>
          <p:spPr>
            <a:xfrm>
              <a:off x="2725622" y="5949441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Measure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BB73FB-868E-42D8-BAEC-3F33A2CD7940}"/>
                </a:ext>
              </a:extLst>
            </p:cNvPr>
            <p:cNvSpPr/>
            <p:nvPr/>
          </p:nvSpPr>
          <p:spPr>
            <a:xfrm>
              <a:off x="2725622" y="627083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Hierarchy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C5CB2D3-B1F9-4458-ADAE-00AF0ABC580E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535140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0A1599-336A-4350-8946-0B95479E29B7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732741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53EECE-DD2B-444A-8674-A50C867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5732741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61D808B-4BCC-41B5-A067-8C2B986128BC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8CB122-A0BA-452D-A54E-9267DAD3856A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A72D1-9143-4A72-81D8-C52AD79BBBC2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39401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BCE7DA-F823-4E42-9BC7-3B939E867279}"/>
                </a:ext>
              </a:extLst>
            </p:cNvPr>
            <p:cNvCxnSpPr>
              <a:cxnSpLocks/>
            </p:cNvCxnSpPr>
            <p:nvPr/>
          </p:nvCxnSpPr>
          <p:spPr>
            <a:xfrm>
              <a:off x="2530340" y="6377896"/>
              <a:ext cx="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268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C112A-12D5-4E8F-A5EB-D75957C0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4" y="278311"/>
            <a:ext cx="11791032" cy="6542038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E3A9FF76-1108-4429-BDC1-89B6177E79CD}"/>
              </a:ext>
            </a:extLst>
          </p:cNvPr>
          <p:cNvSpPr/>
          <p:nvPr/>
        </p:nvSpPr>
        <p:spPr bwMode="auto">
          <a:xfrm>
            <a:off x="2517290" y="5873678"/>
            <a:ext cx="5841402" cy="849854"/>
          </a:xfrm>
          <a:prstGeom prst="leftArrow">
            <a:avLst>
              <a:gd name="adj1" fmla="val 62245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Remember to return to Power BI Desktop and execute Save command so your changes to the dataset definition are persisted into PBIX file</a:t>
            </a:r>
          </a:p>
        </p:txBody>
      </p:sp>
    </p:spTree>
    <p:extLst>
      <p:ext uri="{BB962C8B-B14F-4D97-AF65-F5344CB8AC3E}">
        <p14:creationId xmlns:p14="http://schemas.microsoft.com/office/powerpoint/2010/main" val="3289390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5001-89E8-47DE-AA20-CED3597F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the Default Culture with Metadata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FC2E-60D3-4846-9156-F0A286CA8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Populating default culture metadata translations is easy to automate using TOM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25D86-C0C8-43E3-BA7A-CB9EE29593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5" y="1789076"/>
            <a:ext cx="10902228" cy="4364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77870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D593-218F-4FE2-937B-29D1A4AC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Generate Machine Translations using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15C26-2AC4-4EB8-897E-7133DDB94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77656"/>
          </a:xfrm>
        </p:spPr>
        <p:txBody>
          <a:bodyPr/>
          <a:lstStyle/>
          <a:p>
            <a:r>
              <a:rPr lang="en-US" dirty="0"/>
              <a:t>You can use Azure Translator Service to generate machine translations</a:t>
            </a:r>
          </a:p>
          <a:p>
            <a:pPr lvl="1"/>
            <a:r>
              <a:rPr lang="en-US" dirty="0"/>
              <a:t>Azure Translator service can be called as Web API from external tool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Makes it possible to automate population of metadata translations for secondary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13F10-3C27-4863-AFBE-2EF69DC778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89" y="2083202"/>
            <a:ext cx="6393169" cy="13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AFF9B-2714-41F5-9871-D23EF60F1D3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3791" y="4007983"/>
            <a:ext cx="8292269" cy="2596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7519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B1FF-92BD-4C11-918D-EB203C52F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</a:t>
            </a:r>
            <a:r>
              <a:rPr lang="en-US" dirty="0" err="1"/>
              <a:t>AppSettings</a:t>
            </a:r>
            <a:r>
              <a:rPr lang="en-US" dirty="0"/>
              <a:t> for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F6C8A-8541-4697-A231-25AE6C6606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You must create your own instance of Azure Translator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must copy application key and location into </a:t>
            </a:r>
            <a:r>
              <a:rPr lang="en-US" b="1" dirty="0">
                <a:solidFill>
                  <a:srgbClr val="700000"/>
                </a:solidFill>
              </a:rPr>
              <a:t>Configuration Options</a:t>
            </a:r>
            <a:r>
              <a:rPr lang="en-US" dirty="0"/>
              <a:t> dialog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05D65-E959-4FFB-B077-60ED86710A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06" y="4193847"/>
            <a:ext cx="3786075" cy="185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AECD3-A903-49BF-B9C1-14B2EEC8E9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81" y="1681091"/>
            <a:ext cx="6080858" cy="167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06D53C-3743-4DA8-8C02-6D7E39DC02A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71" y="4208589"/>
            <a:ext cx="5751256" cy="2466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236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1544-7D84-4527-9481-3391E5A1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PBIX Folder Contains Samples Project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0135D-E03A-4219-8D0B-6AD4DA641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You can see a sample of the PBIX project file at each stages of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C52DA-C5AD-45DF-8355-3458EC2F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13" y="1915292"/>
            <a:ext cx="8860330" cy="41422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1FFD0C5-D1CF-42F6-9243-066F8371F445}"/>
              </a:ext>
            </a:extLst>
          </p:cNvPr>
          <p:cNvSpPr/>
          <p:nvPr/>
        </p:nvSpPr>
        <p:spPr bwMode="auto">
          <a:xfrm>
            <a:off x="4863076" y="3151000"/>
            <a:ext cx="753035" cy="387276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4B942-1FA5-45F4-8F66-1CF2FB879DF6}"/>
              </a:ext>
            </a:extLst>
          </p:cNvPr>
          <p:cNvSpPr/>
          <p:nvPr/>
        </p:nvSpPr>
        <p:spPr bwMode="auto">
          <a:xfrm>
            <a:off x="1576552" y="4235669"/>
            <a:ext cx="4750676" cy="177624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1165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2135C-E451-450C-AA65-C45F2ACAE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655" y="303182"/>
            <a:ext cx="8369122" cy="526867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0D9B83-453B-4C15-BDDA-59FB2AC31C62}"/>
              </a:ext>
            </a:extLst>
          </p:cNvPr>
          <p:cNvSpPr/>
          <p:nvPr/>
        </p:nvSpPr>
        <p:spPr bwMode="auto">
          <a:xfrm>
            <a:off x="139849" y="279699"/>
            <a:ext cx="3119717" cy="93591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This is the internal implementation in TranslatorService class which calls  in Translator Service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FB54D4-1090-46C4-BBAB-0E2C4E9176CF}"/>
              </a:ext>
            </a:extLst>
          </p:cNvPr>
          <p:cNvGrpSpPr/>
          <p:nvPr/>
        </p:nvGrpSpPr>
        <p:grpSpPr>
          <a:xfrm>
            <a:off x="141643" y="5746379"/>
            <a:ext cx="9194019" cy="990258"/>
            <a:chOff x="141643" y="5746379"/>
            <a:chExt cx="9194019" cy="9902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5B4B36-ACFB-42DF-A60D-A17CEB113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6148" y="5762509"/>
              <a:ext cx="5949514" cy="974128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5D04FC-FC0C-4D4B-98D8-A4E27086A6E4}"/>
                </a:ext>
              </a:extLst>
            </p:cNvPr>
            <p:cNvSpPr/>
            <p:nvPr/>
          </p:nvSpPr>
          <p:spPr bwMode="auto">
            <a:xfrm>
              <a:off x="141643" y="5746379"/>
              <a:ext cx="3119717" cy="68669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This is the public method exposed to other code in the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515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5E75-8C01-4DA3-AAC8-C1AECA12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9" y="153494"/>
            <a:ext cx="12009934" cy="675180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632244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8416-013D-4812-8ABD-516FEE7F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43198"/>
          </a:xfrm>
        </p:spPr>
        <p:txBody>
          <a:bodyPr/>
          <a:lstStyle/>
          <a:p>
            <a:r>
              <a:rPr lang="en-US" sz="3200" dirty="0"/>
              <a:t>Enable Human Workflows for Translation using Export and Import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0DD27-26D7-4480-BB3D-5240702A1A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31928"/>
          </a:xfrm>
        </p:spPr>
        <p:txBody>
          <a:bodyPr/>
          <a:lstStyle/>
          <a:p>
            <a:r>
              <a:rPr lang="en-US" dirty="0"/>
              <a:t>TranslationsBuilder supports exporting translation sheets for human translators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Human translators can work in Excel with simple CSV file format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Updated translation sheets can be imported back into dataset definition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ED2C1-170B-45EE-A26E-587E983FE84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39" y="1691665"/>
            <a:ext cx="7325219" cy="145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D4A35-9AFA-4311-A426-B2B79CEA541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60" y="5479278"/>
            <a:ext cx="8468657" cy="136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43095-54A1-40F9-A1E4-A54EBEB401D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5464" y="3781669"/>
            <a:ext cx="3657961" cy="9808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7752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4DFE40-C2C8-4E59-95DD-14DCCD6FB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Loading Reports with Locale using a Query String Parameter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DA414-70A9-49B6-9E13-83311AD8F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You can load report using specific locale </a:t>
            </a:r>
          </a:p>
          <a:p>
            <a:pPr lvl="1"/>
            <a:r>
              <a:rPr lang="en-US" dirty="0"/>
              <a:t>Add language query string parameter to report URL</a:t>
            </a:r>
          </a:p>
          <a:p>
            <a:pPr lvl="1"/>
            <a:r>
              <a:rPr lang="en-US" dirty="0"/>
              <a:t>Requires workspace in dedicated capacity</a:t>
            </a:r>
          </a:p>
          <a:p>
            <a:pPr lvl="1"/>
            <a:r>
              <a:rPr lang="en-US" dirty="0"/>
              <a:t>This report loading technique </a:t>
            </a:r>
            <a:r>
              <a:rPr lang="en-US" b="1" dirty="0">
                <a:solidFill>
                  <a:srgbClr val="700000"/>
                </a:solidFill>
              </a:rPr>
              <a:t>will not</a:t>
            </a:r>
            <a:r>
              <a:rPr lang="en-US" dirty="0"/>
              <a:t> change result for </a:t>
            </a:r>
            <a:r>
              <a:rPr lang="en-US" b="1" dirty="0" err="1">
                <a:solidFill>
                  <a:srgbClr val="700000"/>
                </a:solidFill>
              </a:rPr>
              <a:t>UserCulture</a:t>
            </a:r>
            <a:r>
              <a:rPr lang="en-US" dirty="0"/>
              <a:t> function in DAX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F892A-C5B1-4FF6-89E7-097C7043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52"/>
          <a:stretch/>
        </p:blipFill>
        <p:spPr>
          <a:xfrm>
            <a:off x="1065008" y="3008045"/>
            <a:ext cx="10789920" cy="3323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853911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A35BE7-3022-4847-8119-B7AFCF38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localeSettings</a:t>
            </a:r>
            <a:r>
              <a:rPr lang="en-US" dirty="0"/>
              <a:t> in Embed Config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724F4-1C9E-4287-919A-29E62CCAB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8801"/>
          </a:xfrm>
        </p:spPr>
        <p:txBody>
          <a:bodyPr/>
          <a:lstStyle/>
          <a:p>
            <a:r>
              <a:rPr lang="en-US" dirty="0"/>
              <a:t>You can load report using specific locale by adding </a:t>
            </a:r>
            <a:r>
              <a:rPr lang="en-US" b="1" dirty="0" err="1">
                <a:solidFill>
                  <a:srgbClr val="700000"/>
                </a:solidFill>
              </a:rPr>
              <a:t>localeSettings</a:t>
            </a:r>
            <a:r>
              <a:rPr lang="en-US" dirty="0"/>
              <a:t> in embed config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rgbClr val="700000"/>
                </a:solidFill>
              </a:rPr>
              <a:t>will</a:t>
            </a:r>
            <a:r>
              <a:rPr lang="en-US" dirty="0"/>
              <a:t> change result for </a:t>
            </a:r>
            <a:r>
              <a:rPr lang="en-US" b="1" dirty="0" err="1">
                <a:solidFill>
                  <a:srgbClr val="700000"/>
                </a:solidFill>
              </a:rPr>
              <a:t>UserCulture</a:t>
            </a:r>
            <a:r>
              <a:rPr lang="en-US" dirty="0"/>
              <a:t> function in DAX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C6C85-2496-4E16-A890-6E51CF8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2" y="2424241"/>
            <a:ext cx="6650686" cy="3858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ED9E8-CCF1-4B7A-9C33-B7F7C3B5D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87" b="20873"/>
          <a:stretch/>
        </p:blipFill>
        <p:spPr>
          <a:xfrm>
            <a:off x="6411560" y="2747376"/>
            <a:ext cx="5099124" cy="1496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25208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an External Tool for Adding Metadata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34296719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3E17-D6D5-4C37-BDD2-1F5F1356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Translations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DA019-9387-4C82-AE28-FB82DBC24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323987"/>
          </a:xfrm>
        </p:spPr>
        <p:txBody>
          <a:bodyPr/>
          <a:lstStyle/>
          <a:p>
            <a:r>
              <a:rPr lang="en-US" dirty="0"/>
              <a:t>All multi-language reports will require metadata translations</a:t>
            </a:r>
          </a:p>
          <a:p>
            <a:pPr lvl="1"/>
            <a:r>
              <a:rPr lang="en-US" dirty="0"/>
              <a:t>You cannot assume the same for content translations</a:t>
            </a:r>
          </a:p>
          <a:p>
            <a:pPr lvl="1"/>
            <a:r>
              <a:rPr lang="en-US" dirty="0"/>
              <a:t>Some projects will require content translations and others will not</a:t>
            </a:r>
          </a:p>
          <a:p>
            <a:pPr lvl="1"/>
            <a:endParaRPr lang="en-US" dirty="0"/>
          </a:p>
          <a:p>
            <a:r>
              <a:rPr lang="en-US" dirty="0"/>
              <a:t>Implementing content translations different from metadata translations</a:t>
            </a:r>
          </a:p>
          <a:p>
            <a:pPr lvl="1"/>
            <a:r>
              <a:rPr lang="en-US" dirty="0"/>
              <a:t>Power BI doesn't offer localization features to assist you with content translations</a:t>
            </a:r>
          </a:p>
          <a:p>
            <a:pPr lvl="1"/>
            <a:r>
              <a:rPr lang="en-US" dirty="0"/>
              <a:t>Implementation requires extending dataset with tables, columns and filters</a:t>
            </a:r>
          </a:p>
        </p:txBody>
      </p:sp>
    </p:spTree>
    <p:extLst>
      <p:ext uri="{BB962C8B-B14F-4D97-AF65-F5344CB8AC3E}">
        <p14:creationId xmlns:p14="http://schemas.microsoft.com/office/powerpoint/2010/main" val="3272154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5F49088-2F43-4727-8FFD-C178128EEBEC}"/>
              </a:ext>
            </a:extLst>
          </p:cNvPr>
          <p:cNvGrpSpPr/>
          <p:nvPr/>
        </p:nvGrpSpPr>
        <p:grpSpPr>
          <a:xfrm>
            <a:off x="1583055" y="1085849"/>
            <a:ext cx="8442960" cy="5776595"/>
            <a:chOff x="1583055" y="1085849"/>
            <a:chExt cx="8442960" cy="577659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4672B02-7D79-44A6-A877-225749BCFCC4}"/>
                </a:ext>
              </a:extLst>
            </p:cNvPr>
            <p:cNvSpPr/>
            <p:nvPr/>
          </p:nvSpPr>
          <p:spPr bwMode="auto">
            <a:xfrm>
              <a:off x="1583055" y="1085849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DCBA68-0C8D-4E70-9162-3C977D042CA8}"/>
                </a:ext>
              </a:extLst>
            </p:cNvPr>
            <p:cNvSpPr/>
            <p:nvPr/>
          </p:nvSpPr>
          <p:spPr>
            <a:xfrm>
              <a:off x="7710649" y="1492269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F4CB9B-C211-4B3C-9101-DA2D322927B1}"/>
                </a:ext>
              </a:extLst>
            </p:cNvPr>
            <p:cNvSpPr/>
            <p:nvPr/>
          </p:nvSpPr>
          <p:spPr>
            <a:xfrm>
              <a:off x="3924452" y="1543029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CA6D4B2-9A73-4686-A82C-A1D5C96D8629}"/>
                </a:ext>
              </a:extLst>
            </p:cNvPr>
            <p:cNvSpPr/>
            <p:nvPr/>
          </p:nvSpPr>
          <p:spPr>
            <a:xfrm>
              <a:off x="4118468" y="1788358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80AB283-28B6-447A-B961-8F38E886D47F}"/>
                </a:ext>
              </a:extLst>
            </p:cNvPr>
            <p:cNvSpPr/>
            <p:nvPr/>
          </p:nvSpPr>
          <p:spPr>
            <a:xfrm>
              <a:off x="4122798" y="2403515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38" name="Flowchart: Magnetic Disk 37">
              <a:extLst>
                <a:ext uri="{FF2B5EF4-FFF2-40B4-BE49-F238E27FC236}">
                  <a16:creationId xmlns:a16="http://schemas.microsoft.com/office/drawing/2014/main" id="{6EAD15D8-2C1B-4B34-BB4D-45C5679C1096}"/>
                </a:ext>
              </a:extLst>
            </p:cNvPr>
            <p:cNvSpPr/>
            <p:nvPr/>
          </p:nvSpPr>
          <p:spPr>
            <a:xfrm>
              <a:off x="5565304" y="1886797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43070F4-E7D6-48A7-958B-0FB485C16302}"/>
                </a:ext>
              </a:extLst>
            </p:cNvPr>
            <p:cNvSpPr/>
            <p:nvPr/>
          </p:nvSpPr>
          <p:spPr>
            <a:xfrm>
              <a:off x="4383933" y="1932787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40" name="Flowchart: Magnetic Disk 39">
              <a:extLst>
                <a:ext uri="{FF2B5EF4-FFF2-40B4-BE49-F238E27FC236}">
                  <a16:creationId xmlns:a16="http://schemas.microsoft.com/office/drawing/2014/main" id="{7D3EB5F7-CCF2-46B2-A916-BE861F7B9C40}"/>
                </a:ext>
              </a:extLst>
            </p:cNvPr>
            <p:cNvSpPr/>
            <p:nvPr/>
          </p:nvSpPr>
          <p:spPr>
            <a:xfrm>
              <a:off x="8036473" y="1830653"/>
              <a:ext cx="1350422" cy="662946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English (en-US)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6AD5E62-26F6-4D23-B2E2-2953A854B2A6}"/>
                </a:ext>
              </a:extLst>
            </p:cNvPr>
            <p:cNvSpPr/>
            <p:nvPr/>
          </p:nvSpPr>
          <p:spPr bwMode="auto">
            <a:xfrm>
              <a:off x="2083212" y="1548116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A525481-54A8-4343-A83F-CE87B9AFB16F}"/>
                </a:ext>
              </a:extLst>
            </p:cNvPr>
            <p:cNvSpPr/>
            <p:nvPr/>
          </p:nvSpPr>
          <p:spPr bwMode="auto">
            <a:xfrm>
              <a:off x="2073209" y="2182392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C2AA5F-75F2-4B81-8848-58C578971796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3283588" y="1791489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5E6A5DF-9478-4603-9B8B-FF22FBD12B54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3273585" y="2195344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row: Left 44">
              <a:extLst>
                <a:ext uri="{FF2B5EF4-FFF2-40B4-BE49-F238E27FC236}">
                  <a16:creationId xmlns:a16="http://schemas.microsoft.com/office/drawing/2014/main" id="{D5486881-E2CD-4893-90F8-6C1394618CE7}"/>
                </a:ext>
              </a:extLst>
            </p:cNvPr>
            <p:cNvSpPr/>
            <p:nvPr/>
          </p:nvSpPr>
          <p:spPr bwMode="auto">
            <a:xfrm>
              <a:off x="6870674" y="1959416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6D701FA-A5FD-4E57-B216-1BB25F0432B2}"/>
                </a:ext>
              </a:extLst>
            </p:cNvPr>
            <p:cNvSpPr/>
            <p:nvPr/>
          </p:nvSpPr>
          <p:spPr bwMode="auto">
            <a:xfrm>
              <a:off x="1603375" y="3083547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54DFF2-7767-4BF9-A41F-30730C9E241E}"/>
                </a:ext>
              </a:extLst>
            </p:cNvPr>
            <p:cNvSpPr/>
            <p:nvPr/>
          </p:nvSpPr>
          <p:spPr>
            <a:xfrm>
              <a:off x="7730969" y="3489967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09123F-55E6-4788-94DD-31EE28E6CF46}"/>
                </a:ext>
              </a:extLst>
            </p:cNvPr>
            <p:cNvSpPr/>
            <p:nvPr/>
          </p:nvSpPr>
          <p:spPr>
            <a:xfrm>
              <a:off x="3944772" y="3540727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292E4DE-4D5D-4618-93CD-A71D63B475D1}"/>
                </a:ext>
              </a:extLst>
            </p:cNvPr>
            <p:cNvSpPr/>
            <p:nvPr/>
          </p:nvSpPr>
          <p:spPr>
            <a:xfrm>
              <a:off x="4138788" y="3786056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10A50F9-5939-4BC6-B2A2-C9A8051A11C1}"/>
                </a:ext>
              </a:extLst>
            </p:cNvPr>
            <p:cNvSpPr/>
            <p:nvPr/>
          </p:nvSpPr>
          <p:spPr>
            <a:xfrm>
              <a:off x="4143118" y="4401213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67" name="Flowchart: Magnetic Disk 66">
              <a:extLst>
                <a:ext uri="{FF2B5EF4-FFF2-40B4-BE49-F238E27FC236}">
                  <a16:creationId xmlns:a16="http://schemas.microsoft.com/office/drawing/2014/main" id="{C7D4C13D-B568-425F-9A1B-E604A6537613}"/>
                </a:ext>
              </a:extLst>
            </p:cNvPr>
            <p:cNvSpPr/>
            <p:nvPr/>
          </p:nvSpPr>
          <p:spPr>
            <a:xfrm>
              <a:off x="5585624" y="3884495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2B8EFE6-59C0-4243-8ACE-304FAC8A804D}"/>
                </a:ext>
              </a:extLst>
            </p:cNvPr>
            <p:cNvSpPr/>
            <p:nvPr/>
          </p:nvSpPr>
          <p:spPr>
            <a:xfrm>
              <a:off x="4404253" y="3930485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69" name="Flowchart: Magnetic Disk 68">
              <a:extLst>
                <a:ext uri="{FF2B5EF4-FFF2-40B4-BE49-F238E27FC236}">
                  <a16:creationId xmlns:a16="http://schemas.microsoft.com/office/drawing/2014/main" id="{39D666AF-8EF9-4C45-964B-7AAC53EDC357}"/>
                </a:ext>
              </a:extLst>
            </p:cNvPr>
            <p:cNvSpPr/>
            <p:nvPr/>
          </p:nvSpPr>
          <p:spPr>
            <a:xfrm>
              <a:off x="8056793" y="3828351"/>
              <a:ext cx="1350422" cy="662946"/>
            </a:xfrm>
            <a:prstGeom prst="flowChartMagneticDisk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Spanish (es-ES)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3E157E22-0279-4BFE-B855-8216ADE5BEBF}"/>
                </a:ext>
              </a:extLst>
            </p:cNvPr>
            <p:cNvSpPr/>
            <p:nvPr/>
          </p:nvSpPr>
          <p:spPr bwMode="auto">
            <a:xfrm>
              <a:off x="2103532" y="3545814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762F1199-B139-4F44-B2AE-E55BC4267E2D}"/>
                </a:ext>
              </a:extLst>
            </p:cNvPr>
            <p:cNvSpPr/>
            <p:nvPr/>
          </p:nvSpPr>
          <p:spPr bwMode="auto">
            <a:xfrm>
              <a:off x="2093529" y="4180090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(es-ES)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D83E7D1-09B1-4F82-A227-6D2C803104B1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3303908" y="3789187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824246-2B20-4AA9-ADA0-DEDF10A41EB8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 flipV="1">
              <a:off x="3293905" y="4193042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row: Left 73">
              <a:extLst>
                <a:ext uri="{FF2B5EF4-FFF2-40B4-BE49-F238E27FC236}">
                  <a16:creationId xmlns:a16="http://schemas.microsoft.com/office/drawing/2014/main" id="{D62C70ED-78C5-44D9-AAB8-3D50EA67BA75}"/>
                </a:ext>
              </a:extLst>
            </p:cNvPr>
            <p:cNvSpPr/>
            <p:nvPr/>
          </p:nvSpPr>
          <p:spPr bwMode="auto">
            <a:xfrm>
              <a:off x="6890994" y="3957114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01A395E-41A6-4553-A5FD-BD5B18FB6E3F}"/>
                </a:ext>
              </a:extLst>
            </p:cNvPr>
            <p:cNvSpPr/>
            <p:nvPr/>
          </p:nvSpPr>
          <p:spPr bwMode="auto">
            <a:xfrm>
              <a:off x="1593215" y="5051723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3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C81816-4B3D-40DA-9B67-E448BDDED332}"/>
                </a:ext>
              </a:extLst>
            </p:cNvPr>
            <p:cNvSpPr/>
            <p:nvPr/>
          </p:nvSpPr>
          <p:spPr>
            <a:xfrm>
              <a:off x="7720809" y="5458143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FCE75EB-D07C-40FA-86F6-8F55F8CEE9D7}"/>
                </a:ext>
              </a:extLst>
            </p:cNvPr>
            <p:cNvSpPr/>
            <p:nvPr/>
          </p:nvSpPr>
          <p:spPr>
            <a:xfrm>
              <a:off x="3934612" y="5508903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DE67332-2397-41FF-814E-D9909883C2FD}"/>
                </a:ext>
              </a:extLst>
            </p:cNvPr>
            <p:cNvSpPr/>
            <p:nvPr/>
          </p:nvSpPr>
          <p:spPr>
            <a:xfrm>
              <a:off x="4128628" y="5754232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094B8B3-98FA-4F9E-BD16-694490F494C8}"/>
                </a:ext>
              </a:extLst>
            </p:cNvPr>
            <p:cNvSpPr/>
            <p:nvPr/>
          </p:nvSpPr>
          <p:spPr>
            <a:xfrm>
              <a:off x="4132958" y="6369389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81" name="Flowchart: Magnetic Disk 80">
              <a:extLst>
                <a:ext uri="{FF2B5EF4-FFF2-40B4-BE49-F238E27FC236}">
                  <a16:creationId xmlns:a16="http://schemas.microsoft.com/office/drawing/2014/main" id="{FC56B5B9-23E4-454D-8C30-1BD4ECFC0883}"/>
                </a:ext>
              </a:extLst>
            </p:cNvPr>
            <p:cNvSpPr/>
            <p:nvPr/>
          </p:nvSpPr>
          <p:spPr>
            <a:xfrm>
              <a:off x="5575464" y="5852671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E1E0E83-B28A-464D-80D4-759B852642EA}"/>
                </a:ext>
              </a:extLst>
            </p:cNvPr>
            <p:cNvSpPr/>
            <p:nvPr/>
          </p:nvSpPr>
          <p:spPr>
            <a:xfrm>
              <a:off x="4394093" y="5898661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83" name="Flowchart: Magnetic Disk 82">
              <a:extLst>
                <a:ext uri="{FF2B5EF4-FFF2-40B4-BE49-F238E27FC236}">
                  <a16:creationId xmlns:a16="http://schemas.microsoft.com/office/drawing/2014/main" id="{C788B1A9-01F3-4241-99C0-E840835A3BC1}"/>
                </a:ext>
              </a:extLst>
            </p:cNvPr>
            <p:cNvSpPr/>
            <p:nvPr/>
          </p:nvSpPr>
          <p:spPr>
            <a:xfrm>
              <a:off x="8046633" y="5796527"/>
              <a:ext cx="1350422" cy="662946"/>
            </a:xfrm>
            <a:prstGeom prst="flowChartMagneticDisk">
              <a:avLst/>
            </a:prstGeom>
            <a:solidFill>
              <a:srgbClr val="FFD96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German (de-DE)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67320FF-BD36-4DC8-BE93-29763B0430C2}"/>
                </a:ext>
              </a:extLst>
            </p:cNvPr>
            <p:cNvSpPr/>
            <p:nvPr/>
          </p:nvSpPr>
          <p:spPr bwMode="auto">
            <a:xfrm>
              <a:off x="2093372" y="5513990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F80D6D5-7D3B-4CA3-8FAB-6B143C786D41}"/>
                </a:ext>
              </a:extLst>
            </p:cNvPr>
            <p:cNvSpPr/>
            <p:nvPr/>
          </p:nvSpPr>
          <p:spPr bwMode="auto">
            <a:xfrm>
              <a:off x="2083369" y="6148266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75E35DA-EEF5-4FEC-A517-97D264FB97D7}"/>
                </a:ext>
              </a:extLst>
            </p:cNvPr>
            <p:cNvCxnSpPr>
              <a:cxnSpLocks/>
              <a:stCxn id="84" idx="3"/>
            </p:cNvCxnSpPr>
            <p:nvPr/>
          </p:nvCxnSpPr>
          <p:spPr>
            <a:xfrm>
              <a:off x="3293748" y="5757363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D8395B6-343B-42C7-94A4-E5D4007D5623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V="1">
              <a:off x="3283745" y="6161218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Left 87">
              <a:extLst>
                <a:ext uri="{FF2B5EF4-FFF2-40B4-BE49-F238E27FC236}">
                  <a16:creationId xmlns:a16="http://schemas.microsoft.com/office/drawing/2014/main" id="{120A3C57-0AB7-4203-A169-E5E2C643EEE5}"/>
                </a:ext>
              </a:extLst>
            </p:cNvPr>
            <p:cNvSpPr/>
            <p:nvPr/>
          </p:nvSpPr>
          <p:spPr bwMode="auto">
            <a:xfrm>
              <a:off x="6880834" y="5925290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D9CBFBB-B794-4615-A27E-2188C302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#1 – Content Translations Not Required</a:t>
            </a:r>
          </a:p>
        </p:txBody>
      </p:sp>
    </p:spTree>
    <p:extLst>
      <p:ext uri="{BB962C8B-B14F-4D97-AF65-F5344CB8AC3E}">
        <p14:creationId xmlns:p14="http://schemas.microsoft.com/office/powerpoint/2010/main" val="265791609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3FE5-7D52-4E39-ACAF-8B2B823D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#2 – Content Translations Required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162E01-84BE-4E3E-A523-F27E70824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When will you be required to implement content translations?</a:t>
            </a:r>
          </a:p>
          <a:p>
            <a:pPr lvl="1"/>
            <a:r>
              <a:rPr lang="en-US" dirty="0"/>
              <a:t>When people who speak different languages see the same database instance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1B4D25-C03D-472B-A6B6-12CA5F01EA6C}"/>
              </a:ext>
            </a:extLst>
          </p:cNvPr>
          <p:cNvGrpSpPr/>
          <p:nvPr/>
        </p:nvGrpSpPr>
        <p:grpSpPr>
          <a:xfrm>
            <a:off x="1346448" y="2402810"/>
            <a:ext cx="8943742" cy="2524192"/>
            <a:chOff x="1857374" y="1276349"/>
            <a:chExt cx="8201025" cy="23145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A55B42-2754-439A-BADF-BAEA2700AF64}"/>
                </a:ext>
              </a:extLst>
            </p:cNvPr>
            <p:cNvSpPr/>
            <p:nvPr/>
          </p:nvSpPr>
          <p:spPr bwMode="auto">
            <a:xfrm>
              <a:off x="1857374" y="1276349"/>
              <a:ext cx="8201025" cy="2314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2E142F-DCF9-4986-9F23-9C395B792812}"/>
                </a:ext>
              </a:extLst>
            </p:cNvPr>
            <p:cNvSpPr/>
            <p:nvPr/>
          </p:nvSpPr>
          <p:spPr>
            <a:xfrm>
              <a:off x="7663024" y="1844694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D4BD29-81A2-4232-A571-EB12B34F3B7A}"/>
                </a:ext>
              </a:extLst>
            </p:cNvPr>
            <p:cNvSpPr/>
            <p:nvPr/>
          </p:nvSpPr>
          <p:spPr>
            <a:xfrm>
              <a:off x="3876827" y="1895454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 Content Translations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E65C7C-0F34-48D6-A783-3A5C6D70A19B}"/>
                </a:ext>
              </a:extLst>
            </p:cNvPr>
            <p:cNvSpPr/>
            <p:nvPr/>
          </p:nvSpPr>
          <p:spPr>
            <a:xfrm>
              <a:off x="4070843" y="2140783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98ED84-FBE3-40AE-B103-624EB957F45C}"/>
                </a:ext>
              </a:extLst>
            </p:cNvPr>
            <p:cNvSpPr/>
            <p:nvPr/>
          </p:nvSpPr>
          <p:spPr>
            <a:xfrm>
              <a:off x="4075173" y="2755940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C8F71445-9C23-4003-98AC-23AE5DEA5661}"/>
                </a:ext>
              </a:extLst>
            </p:cNvPr>
            <p:cNvSpPr/>
            <p:nvPr/>
          </p:nvSpPr>
          <p:spPr>
            <a:xfrm>
              <a:off x="5517679" y="2239222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294461-F599-4C5D-B3AD-338FEBA656F5}"/>
                </a:ext>
              </a:extLst>
            </p:cNvPr>
            <p:cNvSpPr/>
            <p:nvPr/>
          </p:nvSpPr>
          <p:spPr>
            <a:xfrm>
              <a:off x="4336308" y="2285212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1" name="Flowchart: Magnetic Disk 10">
              <a:extLst>
                <a:ext uri="{FF2B5EF4-FFF2-40B4-BE49-F238E27FC236}">
                  <a16:creationId xmlns:a16="http://schemas.microsoft.com/office/drawing/2014/main" id="{AB463980-9CAC-4E57-99A0-FC88E10EAB7D}"/>
                </a:ext>
              </a:extLst>
            </p:cNvPr>
            <p:cNvSpPr/>
            <p:nvPr/>
          </p:nvSpPr>
          <p:spPr>
            <a:xfrm>
              <a:off x="7988847" y="2124075"/>
              <a:ext cx="1469477" cy="828675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content translations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en | es | fr | de | nl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1F54577-0839-4659-9D52-2D22B9664EDB}"/>
                </a:ext>
              </a:extLst>
            </p:cNvPr>
            <p:cNvSpPr/>
            <p:nvPr/>
          </p:nvSpPr>
          <p:spPr bwMode="auto">
            <a:xfrm>
              <a:off x="2083212" y="1548116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FD1A264-157A-4B7F-8DC4-2C18A7D99421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283588" y="1791488"/>
              <a:ext cx="935987" cy="4945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DC437B-FB55-4C95-80C0-EAF4D5DFF215}"/>
                </a:ext>
              </a:extLst>
            </p:cNvPr>
            <p:cNvCxnSpPr>
              <a:cxnSpLocks/>
            </p:cNvCxnSpPr>
            <p:nvPr/>
          </p:nvCxnSpPr>
          <p:spPr>
            <a:xfrm>
              <a:off x="3273585" y="2425764"/>
              <a:ext cx="9459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4D97B0BB-FD92-4A25-8771-289084C2DD1C}"/>
                </a:ext>
              </a:extLst>
            </p:cNvPr>
            <p:cNvSpPr/>
            <p:nvPr/>
          </p:nvSpPr>
          <p:spPr bwMode="auto">
            <a:xfrm>
              <a:off x="6823049" y="2311841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C527128-D496-4887-9957-37E13B7E74B2}"/>
                </a:ext>
              </a:extLst>
            </p:cNvPr>
            <p:cNvSpPr/>
            <p:nvPr/>
          </p:nvSpPr>
          <p:spPr bwMode="auto">
            <a:xfrm>
              <a:off x="2084482" y="2240889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1CA6A68-0CFF-4E9C-98FF-1B0EF3FBAE15}"/>
                </a:ext>
              </a:extLst>
            </p:cNvPr>
            <p:cNvSpPr/>
            <p:nvPr/>
          </p:nvSpPr>
          <p:spPr bwMode="auto">
            <a:xfrm>
              <a:off x="2045747" y="2913665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A9511E0-5A51-48B4-8DDD-6C49BBED5DD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3246123" y="2562225"/>
              <a:ext cx="992502" cy="5948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090217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Through Row Replication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77683"/>
          </a:xfrm>
        </p:spPr>
        <p:txBody>
          <a:bodyPr/>
          <a:lstStyle/>
          <a:p>
            <a:r>
              <a:rPr lang="en-US" dirty="0"/>
              <a:t>Power BI does not currently support dynamic column evaluation</a:t>
            </a:r>
          </a:p>
          <a:p>
            <a:pPr lvl="1"/>
            <a:r>
              <a:rPr lang="en-US" dirty="0"/>
              <a:t>When this support is added, it will drastically change the strategy</a:t>
            </a:r>
          </a:p>
          <a:p>
            <a:pPr lvl="1"/>
            <a:r>
              <a:rPr lang="en-US" dirty="0"/>
              <a:t>Until then, row replication is best way to localize content in addition to metadata</a:t>
            </a:r>
          </a:p>
          <a:p>
            <a:pPr lvl="1"/>
            <a:endParaRPr lang="en-US" dirty="0"/>
          </a:p>
          <a:p>
            <a:r>
              <a:rPr lang="en-US" dirty="0"/>
              <a:t>Row replication strategy involves adding separate rows for each language</a:t>
            </a:r>
          </a:p>
          <a:p>
            <a:pPr lvl="1"/>
            <a:r>
              <a:rPr lang="en-US" dirty="0"/>
              <a:t>Strategy implemented on dimension tables with text values requiring localization</a:t>
            </a:r>
          </a:p>
          <a:p>
            <a:pPr lvl="1"/>
            <a:r>
              <a:rPr lang="en-US" dirty="0"/>
              <a:t>Row filtering used to exclusively filter rows to one specific language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8E0A3E-4919-4994-9F97-732B55984523}"/>
              </a:ext>
            </a:extLst>
          </p:cNvPr>
          <p:cNvGrpSpPr/>
          <p:nvPr/>
        </p:nvGrpSpPr>
        <p:grpSpPr>
          <a:xfrm>
            <a:off x="1261780" y="4177664"/>
            <a:ext cx="7505673" cy="1997224"/>
            <a:chOff x="1272539" y="4360545"/>
            <a:chExt cx="6223636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72539" y="4360545"/>
              <a:ext cx="6223636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553" y="4843779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867" y="4486178"/>
              <a:ext cx="2409825" cy="1447800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59A7632-3E0B-443D-A6B1-E25152C28564}"/>
                </a:ext>
              </a:extLst>
            </p:cNvPr>
            <p:cNvSpPr/>
            <p:nvPr/>
          </p:nvSpPr>
          <p:spPr>
            <a:xfrm flipH="1">
              <a:off x="3152772" y="4972465"/>
              <a:ext cx="2657477" cy="552035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AD38-6320-4A4E-B0C3-D7ED88F9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B10DC-6D48-4F9D-8E8B-9DC78106F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Guidance document provides wealth of low-level developer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6CE3D-1A41-4578-99F6-0EE06588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37" y="1942605"/>
            <a:ext cx="7963570" cy="323696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5028C65F-34A1-40FF-BABD-51A1C6BE78F7}"/>
              </a:ext>
            </a:extLst>
          </p:cNvPr>
          <p:cNvSpPr/>
          <p:nvPr/>
        </p:nvSpPr>
        <p:spPr bwMode="auto">
          <a:xfrm>
            <a:off x="4558276" y="3045896"/>
            <a:ext cx="753035" cy="387276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9134456-2AEB-484D-BDB5-A204DDF43D77}"/>
              </a:ext>
            </a:extLst>
          </p:cNvPr>
          <p:cNvSpPr/>
          <p:nvPr/>
        </p:nvSpPr>
        <p:spPr bwMode="auto">
          <a:xfrm flipH="1">
            <a:off x="1082565" y="4513334"/>
            <a:ext cx="553119" cy="211974"/>
          </a:xfrm>
          <a:prstGeom prst="leftArrow">
            <a:avLst>
              <a:gd name="adj1" fmla="val 69318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PDF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81B13FA-22EE-4A29-8A4E-DD93614EA265}"/>
              </a:ext>
            </a:extLst>
          </p:cNvPr>
          <p:cNvSpPr/>
          <p:nvPr/>
        </p:nvSpPr>
        <p:spPr bwMode="auto">
          <a:xfrm flipH="1">
            <a:off x="1072866" y="4196065"/>
            <a:ext cx="553119" cy="211974"/>
          </a:xfrm>
          <a:prstGeom prst="leftArrow">
            <a:avLst>
              <a:gd name="adj1" fmla="val 69318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6D3FA-E70C-4D95-8043-7202991F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24" y="1623963"/>
            <a:ext cx="9971511" cy="52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264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in Power Query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You can use Power Query and import-mode dataset to implement content translations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design approach eliminates the need to redesign the underlying database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8EAC6B-BF2A-49AD-B308-BCCAD26324F3}"/>
              </a:ext>
            </a:extLst>
          </p:cNvPr>
          <p:cNvGrpSpPr/>
          <p:nvPr/>
        </p:nvGrpSpPr>
        <p:grpSpPr>
          <a:xfrm>
            <a:off x="994433" y="1781155"/>
            <a:ext cx="6449859" cy="2020438"/>
            <a:chOff x="1048222" y="1813428"/>
            <a:chExt cx="7905750" cy="2476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1F85BE-002F-46A4-9DBC-CFA8238109DA}"/>
                </a:ext>
              </a:extLst>
            </p:cNvPr>
            <p:cNvSpPr/>
            <p:nvPr/>
          </p:nvSpPr>
          <p:spPr>
            <a:xfrm>
              <a:off x="1048222" y="1813428"/>
              <a:ext cx="7905750" cy="2476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6207872" y="1980323"/>
              <a:ext cx="2445026" cy="21567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Azure SQL Database</a:t>
              </a:r>
            </a:p>
          </p:txBody>
        </p:sp>
        <p:sp>
          <p:nvSpPr>
            <p:cNvPr id="2" name="Flowchart: Magnetic Disk 1">
              <a:extLst>
                <a:ext uri="{FF2B5EF4-FFF2-40B4-BE49-F238E27FC236}">
                  <a16:creationId xmlns:a16="http://schemas.microsoft.com/office/drawing/2014/main" id="{5C184B73-2F48-44EB-B8B1-7699A891740C}"/>
                </a:ext>
              </a:extLst>
            </p:cNvPr>
            <p:cNvSpPr/>
            <p:nvPr/>
          </p:nvSpPr>
          <p:spPr>
            <a:xfrm>
              <a:off x="6506046" y="2242053"/>
              <a:ext cx="1847850" cy="1400176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2819" y="2749474"/>
              <a:ext cx="1382478" cy="73086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6B7A41-70CE-4A2E-8291-FE62ED39097E}"/>
                </a:ext>
              </a:extLst>
            </p:cNvPr>
            <p:cNvSpPr/>
            <p:nvPr/>
          </p:nvSpPr>
          <p:spPr>
            <a:xfrm>
              <a:off x="1365032" y="1943051"/>
              <a:ext cx="2743200" cy="2136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Power BI Dataset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6013" y="2274258"/>
              <a:ext cx="2409825" cy="1447800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8D01A1E4-5C71-4F01-A1E2-882380407A0C}"/>
                </a:ext>
              </a:extLst>
            </p:cNvPr>
            <p:cNvSpPr/>
            <p:nvPr/>
          </p:nvSpPr>
          <p:spPr>
            <a:xfrm flipH="1">
              <a:off x="3667595" y="2699668"/>
              <a:ext cx="2952749" cy="695738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E39281-15FC-4D2F-8E5A-E343BC203F5E}"/>
              </a:ext>
            </a:extLst>
          </p:cNvPr>
          <p:cNvGrpSpPr/>
          <p:nvPr/>
        </p:nvGrpSpPr>
        <p:grpSpPr>
          <a:xfrm>
            <a:off x="885272" y="4487620"/>
            <a:ext cx="8201025" cy="2314575"/>
            <a:chOff x="2019299" y="4010024"/>
            <a:chExt cx="8201025" cy="23145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C93411-F3BD-45EE-9138-0AE2131DE03B}"/>
                </a:ext>
              </a:extLst>
            </p:cNvPr>
            <p:cNvSpPr/>
            <p:nvPr/>
          </p:nvSpPr>
          <p:spPr bwMode="auto">
            <a:xfrm>
              <a:off x="2019299" y="4010024"/>
              <a:ext cx="8201025" cy="2314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EF036-8EDA-4032-82C9-2873B1A61BA3}"/>
                </a:ext>
              </a:extLst>
            </p:cNvPr>
            <p:cNvSpPr/>
            <p:nvPr/>
          </p:nvSpPr>
          <p:spPr>
            <a:xfrm>
              <a:off x="4038752" y="4629129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 Content Translations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430499-72CC-4C85-9E71-DBD6CAF4FB54}"/>
                </a:ext>
              </a:extLst>
            </p:cNvPr>
            <p:cNvSpPr/>
            <p:nvPr/>
          </p:nvSpPr>
          <p:spPr>
            <a:xfrm>
              <a:off x="4232768" y="4874458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41D83C-E511-400C-8EB9-8109EBBE2F99}"/>
                </a:ext>
              </a:extLst>
            </p:cNvPr>
            <p:cNvSpPr/>
            <p:nvPr/>
          </p:nvSpPr>
          <p:spPr>
            <a:xfrm>
              <a:off x="4237098" y="5489615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17" name="Flowchart: Magnetic Disk 16">
              <a:extLst>
                <a:ext uri="{FF2B5EF4-FFF2-40B4-BE49-F238E27FC236}">
                  <a16:creationId xmlns:a16="http://schemas.microsoft.com/office/drawing/2014/main" id="{8A4D778A-2833-4B3A-B7D3-4F1235E530E9}"/>
                </a:ext>
              </a:extLst>
            </p:cNvPr>
            <p:cNvSpPr/>
            <p:nvPr/>
          </p:nvSpPr>
          <p:spPr>
            <a:xfrm>
              <a:off x="5679604" y="4972897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6ADDC2-DF20-4B84-A0C2-253F2242A094}"/>
                </a:ext>
              </a:extLst>
            </p:cNvPr>
            <p:cNvSpPr/>
            <p:nvPr/>
          </p:nvSpPr>
          <p:spPr>
            <a:xfrm>
              <a:off x="4498233" y="5018887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8B27AD1-7A2F-40C6-9113-29D442AD6F47}"/>
                </a:ext>
              </a:extLst>
            </p:cNvPr>
            <p:cNvSpPr/>
            <p:nvPr/>
          </p:nvSpPr>
          <p:spPr bwMode="auto">
            <a:xfrm>
              <a:off x="2245137" y="4281791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E4DFEC1-0821-47FE-8EFE-ACC674664721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3445513" y="4525163"/>
              <a:ext cx="935987" cy="4945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B4B521-E18A-414A-9CCD-8857036CB8AD}"/>
                </a:ext>
              </a:extLst>
            </p:cNvPr>
            <p:cNvCxnSpPr>
              <a:cxnSpLocks/>
            </p:cNvCxnSpPr>
            <p:nvPr/>
          </p:nvCxnSpPr>
          <p:spPr>
            <a:xfrm>
              <a:off x="3435510" y="5159439"/>
              <a:ext cx="9459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A001FF5-9AEB-4474-A2F1-F76C0CDD86D0}"/>
                </a:ext>
              </a:extLst>
            </p:cNvPr>
            <p:cNvSpPr/>
            <p:nvPr/>
          </p:nvSpPr>
          <p:spPr bwMode="auto">
            <a:xfrm>
              <a:off x="2246407" y="4974564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75523A7-F82F-4B44-9333-932E12417420}"/>
                </a:ext>
              </a:extLst>
            </p:cNvPr>
            <p:cNvSpPr/>
            <p:nvPr/>
          </p:nvSpPr>
          <p:spPr bwMode="auto">
            <a:xfrm>
              <a:off x="2207672" y="5647340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BBCA78-9D6E-47C6-9D42-7376A25BAFD0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3408048" y="5295900"/>
              <a:ext cx="992502" cy="5948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6EEBE9-9DC8-43BC-98DE-8B1A85FCFC42}"/>
                </a:ext>
              </a:extLst>
            </p:cNvPr>
            <p:cNvSpPr/>
            <p:nvPr/>
          </p:nvSpPr>
          <p:spPr>
            <a:xfrm>
              <a:off x="7915275" y="4635519"/>
              <a:ext cx="1666875" cy="1022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26" name="Flowchart: Magnetic Disk 25">
              <a:extLst>
                <a:ext uri="{FF2B5EF4-FFF2-40B4-BE49-F238E27FC236}">
                  <a16:creationId xmlns:a16="http://schemas.microsoft.com/office/drawing/2014/main" id="{D7332BE3-439D-462F-B3C4-744B1F108BD0}"/>
                </a:ext>
              </a:extLst>
            </p:cNvPr>
            <p:cNvSpPr/>
            <p:nvPr/>
          </p:nvSpPr>
          <p:spPr>
            <a:xfrm>
              <a:off x="8065048" y="4914900"/>
              <a:ext cx="1350422" cy="560024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English (en-US)</a:t>
              </a:r>
            </a:p>
          </p:txBody>
        </p:sp>
        <p:sp>
          <p:nvSpPr>
            <p:cNvPr id="27" name="Arrow: Left 26">
              <a:extLst>
                <a:ext uri="{FF2B5EF4-FFF2-40B4-BE49-F238E27FC236}">
                  <a16:creationId xmlns:a16="http://schemas.microsoft.com/office/drawing/2014/main" id="{5B51A40B-F3FF-4D21-8E5C-8AB355C807D3}"/>
                </a:ext>
              </a:extLst>
            </p:cNvPr>
            <p:cNvSpPr/>
            <p:nvPr/>
          </p:nvSpPr>
          <p:spPr bwMode="auto">
            <a:xfrm>
              <a:off x="6984974" y="5045516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483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4DD-AA15-4999-ABE8-DA6DB400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Power Query and M Code to Replicate Rows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4B452-A63F-4EC3-8C8F-A72E39411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Examine queries in </a:t>
            </a:r>
            <a:r>
              <a:rPr lang="en-US" b="1" dirty="0"/>
              <a:t>ProductSales_03_ContentTranslations.pbix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A5CDF-2FFD-45EF-B6A2-4F22248E61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4" y="1823644"/>
            <a:ext cx="8861590" cy="4824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582894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94C8-6EB6-4811-BF77-2470A23C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Implementation of Row Replication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4088-597C-41FB-B7AB-87FA8B61F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Row replication requires configuring many-to-many relationships</a:t>
            </a:r>
          </a:p>
          <a:p>
            <a:pPr lvl="1"/>
            <a:r>
              <a:rPr lang="en-US" dirty="0"/>
              <a:t>Many-to-many relationships can have significant impact on performance and scale</a:t>
            </a:r>
          </a:p>
          <a:p>
            <a:pPr lvl="1"/>
            <a:r>
              <a:rPr lang="en-US" dirty="0"/>
              <a:t>Row replication used for </a:t>
            </a:r>
            <a:r>
              <a:rPr lang="en-US" b="1" dirty="0"/>
              <a:t>Products</a:t>
            </a:r>
            <a:r>
              <a:rPr lang="en-US" dirty="0"/>
              <a:t> table</a:t>
            </a:r>
          </a:p>
          <a:p>
            <a:pPr lvl="1"/>
            <a:r>
              <a:rPr lang="en-US" b="1" dirty="0"/>
              <a:t>Customers</a:t>
            </a:r>
            <a:r>
              <a:rPr lang="en-US" dirty="0"/>
              <a:t> table too big for row replication</a:t>
            </a:r>
          </a:p>
          <a:p>
            <a:pPr lvl="1"/>
            <a:r>
              <a:rPr lang="en-US" dirty="0"/>
              <a:t>Country names factored into </a:t>
            </a:r>
            <a:r>
              <a:rPr lang="en-US" b="1" dirty="0"/>
              <a:t>Countries</a:t>
            </a:r>
            <a:r>
              <a:rPr lang="en-US" dirty="0"/>
              <a:t> table to localize country 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3F77-C5BF-472A-A16A-06077F0C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95" y="3290623"/>
            <a:ext cx="7262632" cy="3401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32644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A845-EB2A-4834-9FE0-4D244766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Load Reports using Bookmarks to Filter Content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38D9F-F339-4249-9144-DACAF7DC29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62486"/>
          </a:xfrm>
        </p:spPr>
        <p:txBody>
          <a:bodyPr/>
          <a:lstStyle/>
          <a:p>
            <a:r>
              <a:rPr lang="en-US" dirty="0"/>
              <a:t>Row replication pattern for content translation requires filtering</a:t>
            </a:r>
          </a:p>
          <a:p>
            <a:pPr lvl="1"/>
            <a:r>
              <a:rPr lang="en-US" dirty="0"/>
              <a:t>Filters must be added to </a:t>
            </a:r>
            <a:r>
              <a:rPr lang="en-US" b="1" dirty="0"/>
              <a:t>Products</a:t>
            </a:r>
            <a:r>
              <a:rPr lang="en-US" dirty="0"/>
              <a:t> table and </a:t>
            </a:r>
            <a:r>
              <a:rPr lang="en-US" b="1" dirty="0"/>
              <a:t>Countries</a:t>
            </a:r>
            <a:r>
              <a:rPr lang="en-US" dirty="0"/>
              <a:t> table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Best strategy involves creating a bookmark for each language to apply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16F79-968D-4C19-877A-1360ABF46F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94" y="2240761"/>
            <a:ext cx="5567804" cy="1933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2D0724-8B01-4FE7-9B69-67DADEC5D6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529" y="4716753"/>
            <a:ext cx="5790268" cy="2038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178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71A9-A485-42EC-8D0D-79B561666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with Query String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E396E-1EDD-428B-9F05-8B706DC32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Multi-language reports can be loaded using query string parameters</a:t>
            </a:r>
          </a:p>
          <a:p>
            <a:pPr lvl="1"/>
            <a:r>
              <a:rPr lang="en-US" b="1" dirty="0"/>
              <a:t>language</a:t>
            </a:r>
            <a:r>
              <a:rPr lang="en-US" dirty="0"/>
              <a:t> parameter used to load the metadata translations for a specific language</a:t>
            </a:r>
          </a:p>
          <a:p>
            <a:pPr lvl="1"/>
            <a:r>
              <a:rPr lang="en-US" b="1" dirty="0" err="1"/>
              <a:t>bookmarkGuid</a:t>
            </a:r>
            <a:r>
              <a:rPr lang="en-US" dirty="0"/>
              <a:t> used to apply bookmark to set content translation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E60FD-1523-4CFF-8F36-6B076D569E4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271752" y="2566150"/>
            <a:ext cx="10406929" cy="2815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845572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8DD3-4732-43FC-BA15-6B09B272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 with Replicated Row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642F8-534A-418F-94DF-9BF7884C3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App-Owns-Data developer can load report using Row-level Security roles</a:t>
            </a:r>
          </a:p>
          <a:p>
            <a:pPr lvl="1"/>
            <a:r>
              <a:rPr lang="en-US" dirty="0"/>
              <a:t>Create RLS role named </a:t>
            </a:r>
            <a:r>
              <a:rPr lang="en-US" b="1" dirty="0" err="1"/>
              <a:t>LocaizedUser</a:t>
            </a:r>
            <a:endParaRPr lang="en-US" b="1" dirty="0"/>
          </a:p>
          <a:p>
            <a:pPr lvl="1"/>
            <a:r>
              <a:rPr lang="en-US" dirty="0"/>
              <a:t>Create RLS filter expressions to filter translated rows using </a:t>
            </a:r>
            <a:r>
              <a:rPr lang="en-US" b="1" dirty="0" err="1"/>
              <a:t>UserCulture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52D4F-7DCE-4576-BE15-69973411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93" y="2513832"/>
            <a:ext cx="6162734" cy="1938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32C8C-7589-4B00-9FFD-2929A28E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96" y="4638740"/>
            <a:ext cx="6129163" cy="20143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185708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65FF-66F1-4453-8763-68A31E0B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Embed Token with </a:t>
            </a:r>
            <a:r>
              <a:rPr lang="en-US" dirty="0" err="1"/>
              <a:t>LocalizedUser</a:t>
            </a:r>
            <a:r>
              <a:rPr lang="en-US" dirty="0"/>
              <a:t>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A236C-2656-4DFA-8E16-85B5021E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5" y="1264035"/>
            <a:ext cx="10780305" cy="533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145136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an External Tool for Adding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94238153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1874532"/>
            <a:ext cx="11358253" cy="2843855"/>
          </a:xfrm>
        </p:spPr>
        <p:txBody>
          <a:bodyPr/>
          <a:lstStyle/>
          <a:p>
            <a:pPr algn="ctr"/>
            <a:r>
              <a:rPr lang="en-US" sz="9600" dirty="0">
                <a:solidFill>
                  <a:srgbClr val="000000"/>
                </a:solidFill>
              </a:rPr>
              <a:t>Questions</a:t>
            </a:r>
            <a:br>
              <a:rPr lang="en-US" sz="9600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80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Overview of Multi-language Report Development</a:t>
            </a:r>
          </a:p>
          <a:p>
            <a:r>
              <a:rPr lang="en-US" dirty="0"/>
              <a:t>Prepare Datasets and Reports for Localization</a:t>
            </a:r>
          </a:p>
          <a:p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4433676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They make it possible to build multi-language reports</a:t>
            </a:r>
          </a:p>
          <a:p>
            <a:pPr lvl="1"/>
            <a:r>
              <a:rPr lang="en-US" dirty="0"/>
              <a:t>You can design report that render in English, Spanish, French, German or Dutch 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lvl="1"/>
            <a:endParaRPr lang="en-US" dirty="0"/>
          </a:p>
          <a:p>
            <a:r>
              <a:rPr lang="en-US" dirty="0"/>
              <a:t>Important considerations for multi-language report development</a:t>
            </a:r>
          </a:p>
          <a:p>
            <a:pPr lvl="1"/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The deployment of multi-language reports/datasets requires Power BI Premium</a:t>
            </a:r>
          </a:p>
          <a:p>
            <a:pPr lvl="1"/>
            <a:r>
              <a:rPr lang="en-US" dirty="0"/>
              <a:t>Power BI Apps do not support localization – you must deploy reports some other way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317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Some parts of Power BI are designed to support localization, others are not</a:t>
            </a:r>
          </a:p>
          <a:p>
            <a:pPr lvl="1"/>
            <a:r>
              <a:rPr lang="en-US" dirty="0"/>
              <a:t>Adding localization support requires advanced tooling and/or custom code</a:t>
            </a:r>
          </a:p>
          <a:p>
            <a:pPr lvl="1"/>
            <a:r>
              <a:rPr lang="en-US" dirty="0"/>
              <a:t>Some aspects of building multi-language reports require developer-level knowledge</a:t>
            </a:r>
          </a:p>
          <a:p>
            <a:pPr lvl="1"/>
            <a:endParaRPr lang="en-US" dirty="0"/>
          </a:p>
          <a:p>
            <a:r>
              <a:rPr lang="en-US" dirty="0"/>
              <a:t>How does the Power BI report development process change?</a:t>
            </a:r>
          </a:p>
          <a:p>
            <a:pPr lvl="1"/>
            <a:r>
              <a:rPr lang="en-US" dirty="0"/>
              <a:t>Report authors must avoid features &amp; techniques that do not support localization</a:t>
            </a:r>
          </a:p>
          <a:p>
            <a:pPr lvl="1"/>
            <a:r>
              <a:rPr lang="en-US" dirty="0"/>
              <a:t>Learning </a:t>
            </a:r>
            <a:r>
              <a:rPr lang="en-US" b="1" dirty="0">
                <a:solidFill>
                  <a:srgbClr val="700000"/>
                </a:solidFill>
              </a:rPr>
              <a:t>What Not To Do</a:t>
            </a:r>
            <a:r>
              <a:rPr lang="en-US" dirty="0"/>
              <a:t> is more important than learning </a:t>
            </a:r>
            <a:r>
              <a:rPr lang="en-US" b="1" dirty="0">
                <a:solidFill>
                  <a:srgbClr val="700000"/>
                </a:solidFill>
              </a:rPr>
              <a:t>What To Do</a:t>
            </a:r>
          </a:p>
          <a:p>
            <a:pPr lvl="1"/>
            <a:r>
              <a:rPr lang="en-US" dirty="0"/>
              <a:t>Many existing Power BI reports will require redesign from ground up</a:t>
            </a:r>
          </a:p>
        </p:txBody>
      </p:sp>
    </p:spTree>
    <p:extLst>
      <p:ext uri="{BB962C8B-B14F-4D97-AF65-F5344CB8AC3E}">
        <p14:creationId xmlns:p14="http://schemas.microsoft.com/office/powerpoint/2010/main" val="2626977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  <ds:schemaRef ds:uri="http://purl.org/dc/elements/1.1/"/>
    <ds:schemaRef ds:uri="ef38329b-e139-4eb4-9d7a-1b84c79a6610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9031</TotalTime>
  <Words>2949</Words>
  <Application>Microsoft Office PowerPoint</Application>
  <PresentationFormat>Custom</PresentationFormat>
  <Paragraphs>523</Paragraphs>
  <Slides>68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Arial Black</vt:lpstr>
      <vt:lpstr>Calibri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Building Multi-language Reports in Power BI</vt:lpstr>
      <vt:lpstr>Welcome to Power BI Dev Camp</vt:lpstr>
      <vt:lpstr>GitHub Repository with Developer Sample Code</vt:lpstr>
      <vt:lpstr>PBIX Folder Contains Samples Project Files</vt:lpstr>
      <vt:lpstr>Guidance Documentation</vt:lpstr>
      <vt:lpstr>Agenda</vt:lpstr>
      <vt:lpstr>Building Multi-language Reports in Power BI</vt:lpstr>
      <vt:lpstr>Challenges in Building Multi-language Reports in Power BI</vt:lpstr>
      <vt:lpstr>Metadata Translations</vt:lpstr>
      <vt:lpstr>Product Sales  - Live Demo</vt:lpstr>
      <vt:lpstr>Understanding Content Translation</vt:lpstr>
      <vt:lpstr>Metadata Translations Combined with Content Translations</vt:lpstr>
      <vt:lpstr>Workflow for Multi-language Report Development Process</vt:lpstr>
      <vt:lpstr>Agenda</vt:lpstr>
      <vt:lpstr>How to Package Reports and Datasets for Distribution</vt:lpstr>
      <vt:lpstr>Preparing a Power BI Report for Localization</vt:lpstr>
      <vt:lpstr>Using Dynamic Visual Titles</vt:lpstr>
      <vt:lpstr>Creating the Localized Label Table</vt:lpstr>
      <vt:lpstr>Adding Measures to the Localized Labels Table</vt:lpstr>
      <vt:lpstr>Surfacing a Localized Label</vt:lpstr>
      <vt:lpstr>Configuring Localized Label Display Properties</vt:lpstr>
      <vt:lpstr>Developing a Custom Visual: LocalizedLabel</vt:lpstr>
      <vt:lpstr>Examining the localizedLabel Custom Visual Project</vt:lpstr>
      <vt:lpstr>Designing Navigation</vt:lpstr>
      <vt:lpstr>Translating Button Captions</vt:lpstr>
      <vt:lpstr>Agenda</vt:lpstr>
      <vt:lpstr>Adding Metadata Translations</vt:lpstr>
      <vt:lpstr>Working with Tabular Editor</vt:lpstr>
      <vt:lpstr>Understanding Cultures</vt:lpstr>
      <vt:lpstr>Populating Translations in the Default Culture</vt:lpstr>
      <vt:lpstr>Adding Metadata Translations using Tabular Editor</vt:lpstr>
      <vt:lpstr>Adding Secondary Cultures</vt:lpstr>
      <vt:lpstr>Exporting/Importing Metadata Translations</vt:lpstr>
      <vt:lpstr>Importing Translations using Tabular Editor</vt:lpstr>
      <vt:lpstr>Agenda</vt:lpstr>
      <vt:lpstr>Developing an External Tool for Power BI Desktop</vt:lpstr>
      <vt:lpstr>External Tool Developer Sample: TranslationsBuilder</vt:lpstr>
      <vt:lpstr>Deploying an External Tool</vt:lpstr>
      <vt:lpstr>Tabular Object Model (TOM)</vt:lpstr>
      <vt:lpstr>TranslationsManager class</vt:lpstr>
      <vt:lpstr>Understanding Annotations</vt:lpstr>
      <vt:lpstr>Programming Annotations</vt:lpstr>
      <vt:lpstr>Adding Secondary Cultures</vt:lpstr>
      <vt:lpstr>Adding Metadata Translations</vt:lpstr>
      <vt:lpstr>PowerPoint Presentation</vt:lpstr>
      <vt:lpstr>Populating the Default Culture with Metadata Translations</vt:lpstr>
      <vt:lpstr>Generate Machine Translations using Azure Translator Service</vt:lpstr>
      <vt:lpstr>Configure AppSettings for Azure Translator Service</vt:lpstr>
      <vt:lpstr>PowerPoint Presentation</vt:lpstr>
      <vt:lpstr>PowerPoint Presentation</vt:lpstr>
      <vt:lpstr>Enable Human Workflows for Translation using Export and Import</vt:lpstr>
      <vt:lpstr>Loading Reports with Locale using a Query String Parameter</vt:lpstr>
      <vt:lpstr>Using localeSettings in Embed Config</vt:lpstr>
      <vt:lpstr>Agenda</vt:lpstr>
      <vt:lpstr>Content Translations Overview</vt:lpstr>
      <vt:lpstr>Use Case #1 – Content Translations Not Required</vt:lpstr>
      <vt:lpstr>Use Case #2 – Content Translations Required</vt:lpstr>
      <vt:lpstr>Content Localization Through Row Replication</vt:lpstr>
      <vt:lpstr>Content Localization in Power Query</vt:lpstr>
      <vt:lpstr>Using Power Query and M Code to Replicate Rows</vt:lpstr>
      <vt:lpstr>Data Model Implementation of Row Replication Strategy</vt:lpstr>
      <vt:lpstr>Load Reports using Bookmarks to Filter Content Translations</vt:lpstr>
      <vt:lpstr>Loading Reports with Query String Parameters</vt:lpstr>
      <vt:lpstr>Loading Report with Replicated Row Strategy</vt:lpstr>
      <vt:lpstr>Generating the Embed Token with LocalizedUser Role</vt:lpstr>
      <vt:lpstr>Summary</vt:lpstr>
      <vt:lpstr>Questions  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220</cp:revision>
  <cp:lastPrinted>2019-05-02T20:11:39Z</cp:lastPrinted>
  <dcterms:created xsi:type="dcterms:W3CDTF">2018-09-21T01:16:59Z</dcterms:created>
  <dcterms:modified xsi:type="dcterms:W3CDTF">2021-10-07T17:22:57Z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